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sldIdLst>
    <p:sldId id="256" r:id="rId2"/>
    <p:sldId id="258" r:id="rId3"/>
    <p:sldId id="259" r:id="rId4"/>
    <p:sldId id="260" r:id="rId5"/>
    <p:sldId id="261" r:id="rId6"/>
    <p:sldId id="262" r:id="rId7"/>
    <p:sldId id="263" r:id="rId8"/>
    <p:sldId id="265" r:id="rId9"/>
    <p:sldId id="266" r:id="rId10"/>
    <p:sldId id="267"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08678E-2EC5-4737-AEF9-59A258C393FF}" v="10" dt="2022-01-10T16:46:54.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1/31/2023</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88886558"/>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1/31/2023</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85461934"/>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1/31/2023</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409445311"/>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1/31/2023</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299426126"/>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1/31/2023</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966977"/>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1/31/2023</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123129182"/>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1/31/2023</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442852250"/>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1/31/2023</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974010661"/>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1/31/2023</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79734791"/>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1/31/2023</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615810"/>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1/31/2023</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896371"/>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1/31/2023</a:t>
            </a:fld>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10772509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74" r:id="rId5"/>
    <p:sldLayoutId id="2147483679" r:id="rId6"/>
    <p:sldLayoutId id="2147483675" r:id="rId7"/>
    <p:sldLayoutId id="2147483676" r:id="rId8"/>
    <p:sldLayoutId id="2147483677" r:id="rId9"/>
    <p:sldLayoutId id="2147483678" r:id="rId10"/>
    <p:sldLayoutId id="2147483680" r:id="rId11"/>
  </p:sldLayoutIdLst>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1.tmp"/></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hyperlink" Target="https://www.engageny.org/resource/teacher-establishes-routines-procedures-transitions-and-expectations-student-behavior-17" TargetMode="External"/><Relationship Id="rId3" Type="http://schemas.openxmlformats.org/officeDocument/2006/relationships/hyperlink" Target="https://www.engageny.org/content/nysut-rubric-teacher-engages-students-learning" TargetMode="External"/><Relationship Id="rId7" Type="http://schemas.openxmlformats.org/officeDocument/2006/relationships/hyperlink" Target="https://www.engageny.org/resource/teacher-uses-formative-assessment-monitor-and-adjust-pacing-example-9" TargetMode="External"/><Relationship Id="rId2" Type="http://schemas.openxmlformats.org/officeDocument/2006/relationships/hyperlink" Target="https://www.engageny.org/resource/teacher-aligns-instruction-standards-example-3" TargetMode="External"/><Relationship Id="rId1" Type="http://schemas.openxmlformats.org/officeDocument/2006/relationships/slideLayout" Target="../slideLayouts/slideLayout8.xml"/><Relationship Id="rId6" Type="http://schemas.openxmlformats.org/officeDocument/2006/relationships/hyperlink" Target="https://www.engageny.org/content/nysut-rubric-teacher-uses-a-variety-strategies-differentiate-instruction" TargetMode="External"/><Relationship Id="rId5" Type="http://schemas.openxmlformats.org/officeDocument/2006/relationships/hyperlink" Target="https://www.engageny.org/content/nysut-rubric-teacher-articulates-how-success-will-be-measured" TargetMode="External"/><Relationship Id="rId10" Type="http://schemas.openxmlformats.org/officeDocument/2006/relationships/hyperlink" Target="https://www.engageny.org/content/nysut-rubric-teacher-engages-students-self-assessment" TargetMode="External"/><Relationship Id="rId4" Type="http://schemas.openxmlformats.org/officeDocument/2006/relationships/hyperlink" Target="https://www.engageny.org/content/nysut-rubric-teacher-uses-questioning-techniques-engage-students" TargetMode="External"/><Relationship Id="rId9" Type="http://schemas.openxmlformats.org/officeDocument/2006/relationships/hyperlink" Target="https://www.engageny.org/content/nysut-rubric-teacher-organizes-learning-environment"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tm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tm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tm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tm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tm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tm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tm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tm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 name="Rectangle 8">
            <a:extLst>
              <a:ext uri="{FF2B5EF4-FFF2-40B4-BE49-F238E27FC236}">
                <a16:creationId xmlns:a16="http://schemas.microsoft.com/office/drawing/2014/main" id="{42EC32AE-E4F8-4BC6-BEF2-B48BDD157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760863" y="1079500"/>
            <a:ext cx="3882286" cy="2138400"/>
          </a:xfrm>
        </p:spPr>
        <p:txBody>
          <a:bodyPr>
            <a:normAutofit fontScale="90000"/>
          </a:bodyPr>
          <a:lstStyle/>
          <a:p>
            <a:pPr>
              <a:lnSpc>
                <a:spcPct val="90000"/>
              </a:lnSpc>
            </a:pPr>
            <a:r>
              <a:rPr lang="en-US" sz="3700" dirty="0">
                <a:cs typeface="Calibri Light"/>
              </a:rPr>
              <a:t>Quality Instruction for All Students and </a:t>
            </a:r>
            <a:br>
              <a:rPr lang="en-US" sz="3700" dirty="0">
                <a:cs typeface="Calibri Light"/>
              </a:rPr>
            </a:br>
            <a:r>
              <a:rPr lang="en-US" sz="3700" dirty="0">
                <a:cs typeface="Calibri Light"/>
              </a:rPr>
              <a:t>How can we </a:t>
            </a:r>
            <a:br>
              <a:rPr lang="en-US" sz="3700" dirty="0">
                <a:cs typeface="Calibri Light"/>
              </a:rPr>
            </a:br>
            <a:r>
              <a:rPr lang="en-US" sz="3700" dirty="0">
                <a:cs typeface="Calibri Light"/>
              </a:rPr>
              <a:t>Achieve it </a:t>
            </a:r>
            <a:endParaRPr lang="en-US" sz="3700" dirty="0"/>
          </a:p>
        </p:txBody>
      </p:sp>
      <p:sp>
        <p:nvSpPr>
          <p:cNvPr id="3" name="Subtitle 2"/>
          <p:cNvSpPr>
            <a:spLocks noGrp="1"/>
          </p:cNvSpPr>
          <p:nvPr>
            <p:ph type="subTitle" idx="1"/>
          </p:nvPr>
        </p:nvSpPr>
        <p:spPr>
          <a:xfrm>
            <a:off x="8208006" y="4113213"/>
            <a:ext cx="2988000" cy="1655762"/>
          </a:xfrm>
        </p:spPr>
        <p:txBody>
          <a:bodyPr vert="horz" lIns="91440" tIns="45720" rIns="91440" bIns="45720" rtlCol="0">
            <a:normAutofit/>
          </a:bodyPr>
          <a:lstStyle/>
          <a:p>
            <a:pPr>
              <a:lnSpc>
                <a:spcPct val="115000"/>
              </a:lnSpc>
            </a:pPr>
            <a:r>
              <a:rPr lang="en-US" sz="1300" dirty="0">
                <a:cs typeface="Calibri"/>
              </a:rPr>
              <a:t>Instructional Practices aligned to the </a:t>
            </a:r>
            <a:r>
              <a:rPr lang="en-US" sz="1300" dirty="0" err="1">
                <a:cs typeface="Calibri"/>
              </a:rPr>
              <a:t>NYSUT</a:t>
            </a:r>
            <a:r>
              <a:rPr lang="en-US" sz="1300" dirty="0">
                <a:ea typeface="+mn-lt"/>
                <a:cs typeface="+mn-lt"/>
              </a:rPr>
              <a:t> Teacher Practice Rubric</a:t>
            </a:r>
          </a:p>
          <a:p>
            <a:pPr>
              <a:lnSpc>
                <a:spcPct val="115000"/>
              </a:lnSpc>
            </a:pPr>
            <a:r>
              <a:rPr lang="en-US" sz="1300" dirty="0">
                <a:cs typeface="Calibri"/>
              </a:rPr>
              <a:t>Prepared by: Michelle Pineda</a:t>
            </a:r>
          </a:p>
          <a:p>
            <a:pPr>
              <a:lnSpc>
                <a:spcPct val="115000"/>
              </a:lnSpc>
            </a:pPr>
            <a:r>
              <a:rPr lang="en-US" sz="1300" dirty="0">
                <a:cs typeface="Calibri"/>
              </a:rPr>
              <a:t>District Bilingual Education and World Languages Coordinator </a:t>
            </a:r>
          </a:p>
        </p:txBody>
      </p:sp>
      <p:pic>
        <p:nvPicPr>
          <p:cNvPr id="6" name="Picture 3" descr="White puzzle with one red piece">
            <a:extLst>
              <a:ext uri="{FF2B5EF4-FFF2-40B4-BE49-F238E27FC236}">
                <a16:creationId xmlns:a16="http://schemas.microsoft.com/office/drawing/2014/main" id="{DC74D969-82B7-4224-BDEE-808709C813F4}"/>
              </a:ext>
            </a:extLst>
          </p:cNvPr>
          <p:cNvPicPr>
            <a:picLocks noChangeAspect="1"/>
          </p:cNvPicPr>
          <p:nvPr/>
        </p:nvPicPr>
        <p:blipFill rotWithShape="1">
          <a:blip r:embed="rId5"/>
          <a:srcRect l="21246" r="19599" b="-2"/>
          <a:stretch/>
        </p:blipFill>
        <p:spPr>
          <a:xfrm>
            <a:off x="20" y="10"/>
            <a:ext cx="7211993" cy="6857990"/>
          </a:xfrm>
          <a:prstGeom prst="rect">
            <a:avLst/>
          </a:prstGeom>
        </p:spPr>
      </p:pic>
      <p:cxnSp>
        <p:nvCxnSpPr>
          <p:cNvPr id="7" name="Straight Connector 10">
            <a:extLst>
              <a:ext uri="{FF2B5EF4-FFF2-40B4-BE49-F238E27FC236}">
                <a16:creationId xmlns:a16="http://schemas.microsoft.com/office/drawing/2014/main" id="{5211C822-2379-4749-95C7-3CDA93294E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2006"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D7DC1A1F-65D9-4CB0-9495-E26D186796E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p14:dur="10" advTm="29355"/>
    </mc:Choice>
    <mc:Fallback xmlns="">
      <p:transition advTm="29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grpId="0" nodeType="withEffect">
                                  <p:stCondLst>
                                    <p:cond delay="2000"/>
                                  </p:stCondLst>
                                  <p:iterate type="lt">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400"/>
                                        <p:tgtEl>
                                          <p:spTgt spid="3">
                                            <p:txEl>
                                              <p:pRg st="0" end="0"/>
                                            </p:txEl>
                                          </p:spTgt>
                                        </p:tgtEl>
                                      </p:cBhvr>
                                    </p:animEffect>
                                  </p:childTnLst>
                                </p:cTn>
                              </p:par>
                              <p:par>
                                <p:cTn id="10" presetID="10" presetClass="entr" presetSubtype="0" fill="hold" grpId="0" nodeType="withEffect">
                                  <p:stCondLst>
                                    <p:cond delay="100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4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4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000"/>
                                  </p:stCondLst>
                                  <p:iterate type="lt">
                                    <p:tmPct val="1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1389DA-09D0-47DC-B25C-4D25B2DC7B6C}"/>
              </a:ext>
            </a:extLst>
          </p:cNvPr>
          <p:cNvSpPr>
            <a:spLocks noGrp="1"/>
          </p:cNvSpPr>
          <p:nvPr>
            <p:ph type="title"/>
          </p:nvPr>
        </p:nvSpPr>
        <p:spPr>
          <a:xfrm>
            <a:off x="285227" y="540000"/>
            <a:ext cx="4232773" cy="2303213"/>
          </a:xfrm>
        </p:spPr>
        <p:txBody>
          <a:bodyPr vert="horz" lIns="91440" tIns="45720" rIns="91440" bIns="45720" rtlCol="0" anchor="ctr" anchorCtr="0">
            <a:normAutofit/>
          </a:bodyPr>
          <a:lstStyle/>
          <a:p>
            <a:pPr algn="ctr">
              <a:lnSpc>
                <a:spcPct val="90000"/>
              </a:lnSpc>
            </a:pPr>
            <a:r>
              <a:rPr lang="en-US" sz="3000" kern="1200" cap="none" spc="0" baseline="0" dirty="0">
                <a:solidFill>
                  <a:schemeClr val="tx1"/>
                </a:solidFill>
                <a:latin typeface="+mj-lt"/>
                <a:ea typeface="+mj-ea"/>
                <a:cs typeface="+mj-cs"/>
              </a:rPr>
              <a:t>Standard V:</a:t>
            </a:r>
            <a:br>
              <a:rPr lang="en-US" sz="3000" kern="1200" cap="none" spc="0" baseline="0" dirty="0">
                <a:solidFill>
                  <a:schemeClr val="tx1"/>
                </a:solidFill>
                <a:latin typeface="+mj-lt"/>
                <a:ea typeface="+mj-ea"/>
                <a:cs typeface="+mj-cs"/>
              </a:rPr>
            </a:br>
            <a:r>
              <a:rPr lang="en-US" sz="3000" kern="1200" cap="none" spc="0" baseline="0" dirty="0">
                <a:solidFill>
                  <a:schemeClr val="tx1"/>
                </a:solidFill>
                <a:latin typeface="+mj-lt"/>
                <a:ea typeface="+mj-ea"/>
                <a:cs typeface="+mj-cs"/>
              </a:rPr>
              <a:t>Assessment for Learning</a:t>
            </a:r>
            <a:br>
              <a:rPr lang="en-US" sz="3000" kern="1200" cap="none" spc="0" baseline="0" dirty="0">
                <a:solidFill>
                  <a:schemeClr val="tx1"/>
                </a:solidFill>
                <a:latin typeface="+mj-lt"/>
                <a:ea typeface="+mj-ea"/>
                <a:cs typeface="+mj-cs"/>
              </a:rPr>
            </a:br>
            <a:r>
              <a:rPr lang="en-US" sz="3000" kern="1200" cap="none" spc="0" baseline="0" dirty="0">
                <a:solidFill>
                  <a:schemeClr val="tx1"/>
                </a:solidFill>
                <a:latin typeface="+mj-lt"/>
                <a:ea typeface="+mj-ea"/>
                <a:cs typeface="+mj-cs"/>
              </a:rPr>
              <a:t>Element V. 2</a:t>
            </a:r>
            <a:br>
              <a:rPr lang="en-US" sz="3000" kern="1200" cap="none" spc="0" baseline="0" dirty="0">
                <a:solidFill>
                  <a:schemeClr val="tx1"/>
                </a:solidFill>
                <a:latin typeface="+mj-lt"/>
                <a:ea typeface="+mj-ea"/>
                <a:cs typeface="+mj-cs"/>
              </a:rPr>
            </a:br>
            <a:endParaRPr lang="en-US" sz="3000" kern="1200" cap="none" spc="0" baseline="0" dirty="0">
              <a:solidFill>
                <a:schemeClr val="tx1"/>
              </a:solidFill>
              <a:latin typeface="+mj-lt"/>
              <a:ea typeface="+mj-ea"/>
              <a:cs typeface="+mj-cs"/>
            </a:endParaRPr>
          </a:p>
        </p:txBody>
      </p:sp>
      <p:cxnSp>
        <p:nvCxnSpPr>
          <p:cNvPr id="115" name="Straight Connector 114">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BC0104B-577C-4B59-82FF-D880D700237E}"/>
              </a:ext>
            </a:extLst>
          </p:cNvPr>
          <p:cNvSpPr>
            <a:spLocks noGrp="1"/>
          </p:cNvSpPr>
          <p:nvPr>
            <p:ph type="body" sz="half" idx="2"/>
          </p:nvPr>
        </p:nvSpPr>
        <p:spPr>
          <a:xfrm>
            <a:off x="4518000" y="494749"/>
            <a:ext cx="7674000" cy="3364451"/>
          </a:xfrm>
        </p:spPr>
        <p:txBody>
          <a:bodyPr vert="horz" lIns="91440" tIns="45720" rIns="91440" bIns="45720" rtlCol="0" anchor="t">
            <a:noAutofit/>
          </a:bodyPr>
          <a:lstStyle/>
          <a:p>
            <a:pPr marL="342900" indent="-342900">
              <a:buFont typeface="Wingdings" panose="05000000000000000000" pitchFamily="2" charset="2"/>
              <a:buChar char="v"/>
            </a:pPr>
            <a:r>
              <a:rPr lang="en-US" sz="1200" b="1" dirty="0">
                <a:latin typeface="Arial" panose="020B0604020202020204" pitchFamily="34" charset="0"/>
                <a:cs typeface="Arial" panose="020B0604020202020204" pitchFamily="34" charset="0"/>
              </a:rPr>
              <a:t>Utilize self assessment tools to promote students' pride in work and accomplishments</a:t>
            </a:r>
          </a:p>
          <a:p>
            <a:pPr marL="342900" indent="-342900">
              <a:buFont typeface="Wingdings" panose="05000000000000000000" pitchFamily="2" charset="2"/>
              <a:buChar char="v"/>
            </a:pPr>
            <a:r>
              <a:rPr lang="en-US" sz="1200" b="1" dirty="0">
                <a:latin typeface="Arial" panose="020B0604020202020204" pitchFamily="34" charset="0"/>
                <a:cs typeface="Arial" panose="020B0604020202020204" pitchFamily="34" charset="0"/>
              </a:rPr>
              <a:t>Provide rubrics and guidelines for reference of expectations </a:t>
            </a:r>
          </a:p>
          <a:p>
            <a:pPr marL="342900" indent="-342900">
              <a:buFont typeface="Wingdings" panose="05000000000000000000" pitchFamily="2" charset="2"/>
              <a:buChar char="v"/>
            </a:pPr>
            <a:r>
              <a:rPr lang="en-US" sz="1200" b="1" dirty="0">
                <a:latin typeface="Arial" panose="020B0604020202020204" pitchFamily="34" charset="0"/>
                <a:cs typeface="Arial" panose="020B0604020202020204" pitchFamily="34" charset="0"/>
              </a:rPr>
              <a:t>Provide students with guiding questions that will promote self-reflection </a:t>
            </a:r>
          </a:p>
          <a:p>
            <a:pPr marL="342900" indent="-342900">
              <a:buFont typeface="Wingdings" panose="05000000000000000000" pitchFamily="2" charset="2"/>
              <a:buChar char="v"/>
            </a:pPr>
            <a:r>
              <a:rPr lang="en-US" sz="1200" b="1" dirty="0">
                <a:latin typeface="Arial" panose="020B0604020202020204" pitchFamily="34" charset="0"/>
                <a:cs typeface="Arial" panose="020B0604020202020204" pitchFamily="34" charset="0"/>
              </a:rPr>
              <a:t>Create review sheets/activities that mirrors expected outcomes  </a:t>
            </a:r>
          </a:p>
          <a:p>
            <a:pPr marL="342900" indent="-342900">
              <a:buFont typeface="Wingdings" panose="05000000000000000000" pitchFamily="2" charset="2"/>
              <a:buChar char="v"/>
            </a:pPr>
            <a:r>
              <a:rPr lang="en-US" sz="1200" b="1" dirty="0">
                <a:latin typeface="Arial" panose="020B0604020202020204" pitchFamily="34" charset="0"/>
                <a:cs typeface="Arial" panose="020B0604020202020204" pitchFamily="34" charset="0"/>
              </a:rPr>
              <a:t>Students maintain portfolios to demonstrate growth, effort, progress and self-reflection</a:t>
            </a:r>
          </a:p>
        </p:txBody>
      </p:sp>
      <p:sp useBgFill="1">
        <p:nvSpPr>
          <p:cNvPr id="117" name="Rectangle 116">
            <a:extLst>
              <a:ext uri="{FF2B5EF4-FFF2-40B4-BE49-F238E27FC236}">
                <a16:creationId xmlns:a16="http://schemas.microsoft.com/office/drawing/2014/main" id="{6FB613AD-00EA-4831-B6D3-32608400E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1"/>
            <a:ext cx="12192000" cy="3428999"/>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8" name="Content Placeholder 7" descr="Graphical user interface, text&#10;&#10;Description automatically generated">
            <a:extLst>
              <a:ext uri="{FF2B5EF4-FFF2-40B4-BE49-F238E27FC236}">
                <a16:creationId xmlns:a16="http://schemas.microsoft.com/office/drawing/2014/main" id="{334A0C24-F45A-491E-BED1-5BD13C52EDF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1339" y="4152094"/>
            <a:ext cx="11109674" cy="2027515"/>
          </a:xfrm>
          <a:prstGeom prst="rect">
            <a:avLst/>
          </a:prstGeom>
        </p:spPr>
      </p:pic>
      <p:pic>
        <p:nvPicPr>
          <p:cNvPr id="3" name="Audio 2">
            <a:hlinkClick r:id="" action="ppaction://media"/>
            <a:extLst>
              <a:ext uri="{FF2B5EF4-FFF2-40B4-BE49-F238E27FC236}">
                <a16:creationId xmlns:a16="http://schemas.microsoft.com/office/drawing/2014/main" id="{EACFD52C-7C25-4819-813F-01824F6348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2882431"/>
      </p:ext>
    </p:extLst>
  </p:cSld>
  <p:clrMapOvr>
    <a:masterClrMapping/>
  </p:clrMapOvr>
  <mc:AlternateContent xmlns:mc="http://schemas.openxmlformats.org/markup-compatibility/2006" xmlns:p14="http://schemas.microsoft.com/office/powerpoint/2010/main">
    <mc:Choice Requires="p14">
      <p:transition spd="slow" p14:dur="3750" advTm="43483">
        <p14:reveal/>
      </p:transition>
    </mc:Choice>
    <mc:Fallback xmlns="">
      <p:transition spd="slow" advTm="434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AB650-FC14-42C3-8D74-A68BFA0352BE}"/>
              </a:ext>
            </a:extLst>
          </p:cNvPr>
          <p:cNvSpPr>
            <a:spLocks noGrp="1"/>
          </p:cNvSpPr>
          <p:nvPr>
            <p:ph type="title"/>
          </p:nvPr>
        </p:nvSpPr>
        <p:spPr>
          <a:xfrm>
            <a:off x="511560" y="8546"/>
            <a:ext cx="3531601" cy="1384995"/>
          </a:xfrm>
        </p:spPr>
        <p:txBody>
          <a:bodyPr/>
          <a:lstStyle/>
          <a:p>
            <a:pPr algn="ctr"/>
            <a:r>
              <a:rPr lang="en-US" dirty="0"/>
              <a:t>Rigor and </a:t>
            </a:r>
            <a:br>
              <a:rPr lang="en-US" dirty="0"/>
            </a:br>
            <a:r>
              <a:rPr lang="en-US" dirty="0"/>
              <a:t>Relevance Framework </a:t>
            </a:r>
          </a:p>
        </p:txBody>
      </p:sp>
      <p:pic>
        <p:nvPicPr>
          <p:cNvPr id="5" name="Content Placeholder 4">
            <a:extLst>
              <a:ext uri="{FF2B5EF4-FFF2-40B4-BE49-F238E27FC236}">
                <a16:creationId xmlns:a16="http://schemas.microsoft.com/office/drawing/2014/main" id="{B379B66E-C08F-41D1-8C84-47D732959F64}"/>
              </a:ext>
            </a:extLst>
          </p:cNvPr>
          <p:cNvPicPr>
            <a:picLocks noGrp="1" noChangeAspect="1"/>
          </p:cNvPicPr>
          <p:nvPr>
            <p:ph idx="1"/>
          </p:nvPr>
        </p:nvPicPr>
        <p:blipFill>
          <a:blip r:embed="rId2"/>
          <a:stretch>
            <a:fillRect/>
          </a:stretch>
        </p:blipFill>
        <p:spPr>
          <a:xfrm>
            <a:off x="5185267" y="882650"/>
            <a:ext cx="5545741" cy="4895850"/>
          </a:xfrm>
          <a:prstGeom prst="rect">
            <a:avLst/>
          </a:prstGeom>
        </p:spPr>
      </p:pic>
      <p:sp>
        <p:nvSpPr>
          <p:cNvPr id="4" name="Text Placeholder 3">
            <a:extLst>
              <a:ext uri="{FF2B5EF4-FFF2-40B4-BE49-F238E27FC236}">
                <a16:creationId xmlns:a16="http://schemas.microsoft.com/office/drawing/2014/main" id="{1C818A35-1990-4023-9F9D-2818A9E4B047}"/>
              </a:ext>
            </a:extLst>
          </p:cNvPr>
          <p:cNvSpPr>
            <a:spLocks noGrp="1"/>
          </p:cNvSpPr>
          <p:nvPr>
            <p:ph type="body" sz="half" idx="2"/>
          </p:nvPr>
        </p:nvSpPr>
        <p:spPr>
          <a:xfrm>
            <a:off x="318281" y="1506569"/>
            <a:ext cx="3918160" cy="3119052"/>
          </a:xfrm>
        </p:spPr>
        <p:txBody>
          <a:bodyPr>
            <a:noAutofit/>
          </a:bodyPr>
          <a:lstStyle/>
          <a:p>
            <a:r>
              <a:rPr lang="en-US" sz="1200" dirty="0"/>
              <a:t>Teachers can use this framework to monitor their own progress as they add rigor and relevance to their instruction, and to as they select appropriate instructional strategies for differentiating instruction and facilitating higher achievement goals.</a:t>
            </a:r>
          </a:p>
        </p:txBody>
      </p:sp>
    </p:spTree>
    <p:extLst>
      <p:ext uri="{BB962C8B-B14F-4D97-AF65-F5344CB8AC3E}">
        <p14:creationId xmlns:p14="http://schemas.microsoft.com/office/powerpoint/2010/main" val="3756953904"/>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37E03-420F-495A-9D16-92CE77282AB6}"/>
              </a:ext>
            </a:extLst>
          </p:cNvPr>
          <p:cNvSpPr>
            <a:spLocks noGrp="1"/>
          </p:cNvSpPr>
          <p:nvPr>
            <p:ph type="title"/>
          </p:nvPr>
        </p:nvSpPr>
        <p:spPr>
          <a:xfrm>
            <a:off x="750897" y="92279"/>
            <a:ext cx="3531600" cy="1384995"/>
          </a:xfrm>
        </p:spPr>
        <p:txBody>
          <a:bodyPr/>
          <a:lstStyle/>
          <a:p>
            <a:r>
              <a:rPr lang="en-US" dirty="0"/>
              <a:t>Additional Resources </a:t>
            </a:r>
          </a:p>
        </p:txBody>
      </p:sp>
      <p:sp>
        <p:nvSpPr>
          <p:cNvPr id="3" name="Content Placeholder 2">
            <a:extLst>
              <a:ext uri="{FF2B5EF4-FFF2-40B4-BE49-F238E27FC236}">
                <a16:creationId xmlns:a16="http://schemas.microsoft.com/office/drawing/2014/main" id="{8E2473D6-EF55-4500-B650-0345A5A65E10}"/>
              </a:ext>
            </a:extLst>
          </p:cNvPr>
          <p:cNvSpPr>
            <a:spLocks noGrp="1"/>
          </p:cNvSpPr>
          <p:nvPr>
            <p:ph idx="1"/>
          </p:nvPr>
        </p:nvSpPr>
        <p:spPr>
          <a:xfrm>
            <a:off x="5033393" y="513535"/>
            <a:ext cx="7029975" cy="6755525"/>
          </a:xfrm>
        </p:spPr>
        <p:txBody>
          <a:bodyPr>
            <a:normAutofit/>
          </a:bodyPr>
          <a:lstStyle/>
          <a:p>
            <a:pPr marL="0" indent="0">
              <a:lnSpc>
                <a:spcPct val="100000"/>
              </a:lnSpc>
              <a:spcBef>
                <a:spcPts val="0"/>
              </a:spcBef>
              <a:buNone/>
            </a:pPr>
            <a:r>
              <a:rPr lang="en-US" sz="1200" b="1" i="0" dirty="0">
                <a:solidFill>
                  <a:srgbClr val="333333"/>
                </a:solidFill>
                <a:effectLst/>
                <a:latin typeface="Open Sans" panose="020B0606030504020204" pitchFamily="34" charset="0"/>
              </a:rPr>
              <a:t>Element </a:t>
            </a:r>
            <a:r>
              <a:rPr lang="en-US" sz="1200" b="1" i="0" dirty="0" err="1">
                <a:solidFill>
                  <a:srgbClr val="333333"/>
                </a:solidFill>
                <a:effectLst/>
                <a:latin typeface="Open Sans" panose="020B0606030504020204" pitchFamily="34" charset="0"/>
              </a:rPr>
              <a:t>III.1.A</a:t>
            </a:r>
            <a:r>
              <a:rPr lang="en-US" sz="1200" b="1" i="0" dirty="0">
                <a:solidFill>
                  <a:srgbClr val="333333"/>
                </a:solidFill>
                <a:effectLst/>
                <a:latin typeface="Open Sans" panose="020B0606030504020204" pitchFamily="34" charset="0"/>
              </a:rPr>
              <a:t>: Aligns Instruction to Standards:</a:t>
            </a:r>
            <a:endParaRPr lang="en-US" sz="1200" dirty="0">
              <a:solidFill>
                <a:srgbClr val="333333"/>
              </a:solidFill>
              <a:latin typeface="Open Sans" panose="020B0606030504020204" pitchFamily="34" charset="0"/>
            </a:endParaRPr>
          </a:p>
          <a:p>
            <a:pPr marL="0" indent="0">
              <a:lnSpc>
                <a:spcPct val="100000"/>
              </a:lnSpc>
              <a:spcBef>
                <a:spcPts val="0"/>
              </a:spcBef>
              <a:buNone/>
            </a:pPr>
            <a:r>
              <a:rPr lang="en-US" sz="1200" b="0" i="0" dirty="0">
                <a:solidFill>
                  <a:srgbClr val="333333"/>
                </a:solidFill>
                <a:effectLst/>
                <a:latin typeface="Open Sans" panose="020B0606030504020204" pitchFamily="34" charset="0"/>
                <a:hlinkClick r:id="rId2"/>
              </a:rPr>
              <a:t>https://www.engageny.org/resource/teacher-aligns-instruction-standards-example-3</a:t>
            </a:r>
            <a:endParaRPr lang="en-US" sz="1200" b="0" i="0" dirty="0">
              <a:solidFill>
                <a:srgbClr val="333333"/>
              </a:solidFill>
              <a:effectLst/>
              <a:latin typeface="Open Sans" panose="020B0606030504020204" pitchFamily="34" charset="0"/>
            </a:endParaRPr>
          </a:p>
          <a:p>
            <a:pPr>
              <a:lnSpc>
                <a:spcPct val="100000"/>
              </a:lnSpc>
              <a:spcBef>
                <a:spcPts val="0"/>
              </a:spcBef>
            </a:pPr>
            <a:endParaRPr lang="en-US" sz="1200" b="0" i="0" dirty="0">
              <a:solidFill>
                <a:srgbClr val="333333"/>
              </a:solidFill>
              <a:effectLst/>
              <a:latin typeface="Open Sans" panose="020B0606030504020204" pitchFamily="34" charset="0"/>
            </a:endParaRPr>
          </a:p>
          <a:p>
            <a:pPr marL="0" indent="0">
              <a:lnSpc>
                <a:spcPct val="100000"/>
              </a:lnSpc>
              <a:spcBef>
                <a:spcPts val="0"/>
              </a:spcBef>
              <a:buNone/>
            </a:pPr>
            <a:r>
              <a:rPr lang="en-US" sz="1200" b="1" dirty="0"/>
              <a:t>Element </a:t>
            </a:r>
            <a:r>
              <a:rPr lang="en-US" sz="1200" b="1" dirty="0" err="1"/>
              <a:t>III.1.B</a:t>
            </a:r>
            <a:r>
              <a:rPr lang="en-US" sz="1200" b="1" dirty="0"/>
              <a:t>: Engages Student:</a:t>
            </a:r>
          </a:p>
          <a:p>
            <a:pPr marL="0" indent="0">
              <a:lnSpc>
                <a:spcPct val="100000"/>
              </a:lnSpc>
              <a:spcBef>
                <a:spcPts val="0"/>
              </a:spcBef>
              <a:buNone/>
            </a:pPr>
            <a:r>
              <a:rPr lang="en-US" sz="1200" dirty="0">
                <a:hlinkClick r:id="rId3"/>
              </a:rPr>
              <a:t>https://www.engageny.org/content/nysut-rubric-teacher-engages-students-learning</a:t>
            </a:r>
            <a:endParaRPr lang="en-US" sz="1200" dirty="0"/>
          </a:p>
          <a:p>
            <a:pPr marL="0" indent="0">
              <a:lnSpc>
                <a:spcPct val="100000"/>
              </a:lnSpc>
              <a:spcBef>
                <a:spcPts val="0"/>
              </a:spcBef>
              <a:buNone/>
            </a:pPr>
            <a:endParaRPr lang="en-US" sz="1200" dirty="0"/>
          </a:p>
          <a:p>
            <a:pPr marL="0" indent="0">
              <a:lnSpc>
                <a:spcPct val="100000"/>
              </a:lnSpc>
              <a:spcBef>
                <a:spcPts val="0"/>
              </a:spcBef>
              <a:buNone/>
            </a:pPr>
            <a:r>
              <a:rPr lang="en-US" sz="1200" b="1" i="0" dirty="0">
                <a:solidFill>
                  <a:srgbClr val="333333"/>
                </a:solidFill>
                <a:effectLst/>
                <a:latin typeface="Open Sans" panose="020B0606030504020204" pitchFamily="34" charset="0"/>
              </a:rPr>
              <a:t>Element </a:t>
            </a:r>
            <a:r>
              <a:rPr lang="en-US" sz="1200" b="1" i="0" dirty="0" err="1">
                <a:solidFill>
                  <a:srgbClr val="333333"/>
                </a:solidFill>
                <a:effectLst/>
                <a:latin typeface="Open Sans" panose="020B0606030504020204" pitchFamily="34" charset="0"/>
              </a:rPr>
              <a:t>III.2.B</a:t>
            </a:r>
            <a:r>
              <a:rPr lang="en-US" sz="1200" b="1" i="0" dirty="0">
                <a:solidFill>
                  <a:srgbClr val="333333"/>
                </a:solidFill>
                <a:effectLst/>
                <a:latin typeface="Open Sans" panose="020B0606030504020204" pitchFamily="34" charset="0"/>
              </a:rPr>
              <a:t>: Uses Questioning Techniques to Engage Student:</a:t>
            </a:r>
          </a:p>
          <a:p>
            <a:pPr marL="0" indent="0">
              <a:lnSpc>
                <a:spcPct val="100000"/>
              </a:lnSpc>
              <a:spcBef>
                <a:spcPts val="0"/>
              </a:spcBef>
              <a:buNone/>
            </a:pPr>
            <a:r>
              <a:rPr lang="en-US" sz="1200" dirty="0">
                <a:hlinkClick r:id="rId4"/>
              </a:rPr>
              <a:t>https://www.engageny.org/content/nysut-rubric-teacher-uses-questioning-techniques-engage-students</a:t>
            </a:r>
            <a:endParaRPr lang="en-US" sz="1200" dirty="0"/>
          </a:p>
          <a:p>
            <a:pPr marL="0" indent="0">
              <a:lnSpc>
                <a:spcPct val="100000"/>
              </a:lnSpc>
              <a:spcBef>
                <a:spcPts val="0"/>
              </a:spcBef>
              <a:buNone/>
            </a:pPr>
            <a:endParaRPr lang="en-US" sz="1200" dirty="0"/>
          </a:p>
          <a:p>
            <a:pPr marL="0" indent="0">
              <a:lnSpc>
                <a:spcPct val="100000"/>
              </a:lnSpc>
              <a:spcBef>
                <a:spcPts val="0"/>
              </a:spcBef>
              <a:buNone/>
            </a:pPr>
            <a:r>
              <a:rPr lang="en-US" sz="1200" b="1" i="0" dirty="0">
                <a:solidFill>
                  <a:srgbClr val="333333"/>
                </a:solidFill>
                <a:effectLst/>
                <a:latin typeface="Open Sans" panose="020B0606030504020204" pitchFamily="34" charset="0"/>
              </a:rPr>
              <a:t>Element </a:t>
            </a:r>
            <a:r>
              <a:rPr lang="en-US" sz="1200" b="1" i="0" dirty="0" err="1">
                <a:solidFill>
                  <a:srgbClr val="333333"/>
                </a:solidFill>
                <a:effectLst/>
                <a:latin typeface="Open Sans" panose="020B0606030504020204" pitchFamily="34" charset="0"/>
              </a:rPr>
              <a:t>III.3.A</a:t>
            </a:r>
            <a:r>
              <a:rPr lang="en-US" sz="1200" b="1" i="0" dirty="0">
                <a:solidFill>
                  <a:srgbClr val="333333"/>
                </a:solidFill>
                <a:effectLst/>
                <a:latin typeface="Open Sans" panose="020B0606030504020204" pitchFamily="34" charset="0"/>
              </a:rPr>
              <a:t>: Articulates Measures of Success:</a:t>
            </a:r>
          </a:p>
          <a:p>
            <a:pPr marL="0" indent="0">
              <a:lnSpc>
                <a:spcPct val="100000"/>
              </a:lnSpc>
              <a:spcBef>
                <a:spcPts val="0"/>
              </a:spcBef>
              <a:buNone/>
            </a:pPr>
            <a:r>
              <a:rPr lang="en-US" sz="1200" dirty="0">
                <a:hlinkClick r:id="rId5"/>
              </a:rPr>
              <a:t>https://www.engageny.org/content/nysut-rubric-teacher-articulates-how-success-will-be-measured</a:t>
            </a:r>
            <a:endParaRPr lang="en-US" sz="1200" dirty="0"/>
          </a:p>
          <a:p>
            <a:pPr marL="0" indent="0">
              <a:lnSpc>
                <a:spcPct val="100000"/>
              </a:lnSpc>
              <a:spcBef>
                <a:spcPts val="0"/>
              </a:spcBef>
              <a:buNone/>
            </a:pPr>
            <a:endParaRPr lang="en-US" sz="1200" dirty="0"/>
          </a:p>
          <a:p>
            <a:pPr marL="0" indent="0">
              <a:lnSpc>
                <a:spcPct val="100000"/>
              </a:lnSpc>
              <a:spcBef>
                <a:spcPts val="0"/>
              </a:spcBef>
              <a:buNone/>
            </a:pPr>
            <a:r>
              <a:rPr lang="en-US" sz="1200" b="1" i="0" dirty="0">
                <a:solidFill>
                  <a:srgbClr val="333333"/>
                </a:solidFill>
                <a:effectLst/>
                <a:latin typeface="Open Sans" panose="020B0606030504020204" pitchFamily="34" charset="0"/>
              </a:rPr>
              <a:t>Element </a:t>
            </a:r>
            <a:r>
              <a:rPr lang="en-US" sz="1200" b="1" i="0" dirty="0" err="1">
                <a:solidFill>
                  <a:srgbClr val="333333"/>
                </a:solidFill>
                <a:effectLst/>
                <a:latin typeface="Open Sans" panose="020B0606030504020204" pitchFamily="34" charset="0"/>
              </a:rPr>
              <a:t>III.4.A</a:t>
            </a:r>
            <a:r>
              <a:rPr lang="en-US" sz="1200" b="1" i="0" dirty="0">
                <a:solidFill>
                  <a:srgbClr val="333333"/>
                </a:solidFill>
                <a:effectLst/>
                <a:latin typeface="Open Sans" panose="020B0606030504020204" pitchFamily="34" charset="0"/>
              </a:rPr>
              <a:t>: Differentiates Instruction:</a:t>
            </a:r>
          </a:p>
          <a:p>
            <a:pPr marL="0" indent="0">
              <a:lnSpc>
                <a:spcPct val="100000"/>
              </a:lnSpc>
              <a:spcBef>
                <a:spcPts val="0"/>
              </a:spcBef>
              <a:buNone/>
            </a:pPr>
            <a:r>
              <a:rPr lang="en-US" sz="1200" dirty="0">
                <a:hlinkClick r:id="rId6"/>
              </a:rPr>
              <a:t>https://www.engageny.org/content/nysut-rubric-teacher-uses-a-variety-strategies-differentiate-instruction</a:t>
            </a:r>
            <a:endParaRPr lang="en-US" sz="1200" dirty="0"/>
          </a:p>
          <a:p>
            <a:pPr marL="0" indent="0">
              <a:lnSpc>
                <a:spcPct val="100000"/>
              </a:lnSpc>
              <a:spcBef>
                <a:spcPts val="0"/>
              </a:spcBef>
              <a:buNone/>
            </a:pPr>
            <a:endParaRPr lang="en-US" sz="1200" dirty="0"/>
          </a:p>
          <a:p>
            <a:pPr marL="0" indent="0">
              <a:lnSpc>
                <a:spcPct val="100000"/>
              </a:lnSpc>
              <a:spcBef>
                <a:spcPts val="0"/>
              </a:spcBef>
              <a:buNone/>
            </a:pPr>
            <a:r>
              <a:rPr lang="en-US" sz="1200" b="1" i="0" dirty="0">
                <a:solidFill>
                  <a:srgbClr val="333333"/>
                </a:solidFill>
                <a:effectLst/>
                <a:latin typeface="Open Sans" panose="020B0606030504020204" pitchFamily="34" charset="0"/>
              </a:rPr>
              <a:t>Element </a:t>
            </a:r>
            <a:r>
              <a:rPr lang="en-US" sz="1200" b="1" i="0" dirty="0" err="1">
                <a:solidFill>
                  <a:srgbClr val="333333"/>
                </a:solidFill>
                <a:effectLst/>
                <a:latin typeface="Open Sans" panose="020B0606030504020204" pitchFamily="34" charset="0"/>
              </a:rPr>
              <a:t>III.6.A</a:t>
            </a:r>
            <a:r>
              <a:rPr lang="en-US" sz="1200" b="1" i="0" dirty="0">
                <a:solidFill>
                  <a:srgbClr val="333333"/>
                </a:solidFill>
                <a:effectLst/>
                <a:latin typeface="Open Sans" panose="020B0606030504020204" pitchFamily="34" charset="0"/>
              </a:rPr>
              <a:t>: Uses Formative Assessment to Monitor and Adjust Pacing:</a:t>
            </a:r>
          </a:p>
          <a:p>
            <a:pPr marL="0" indent="0">
              <a:lnSpc>
                <a:spcPct val="100000"/>
              </a:lnSpc>
              <a:spcBef>
                <a:spcPts val="0"/>
              </a:spcBef>
              <a:buNone/>
            </a:pPr>
            <a:r>
              <a:rPr lang="en-US" sz="1200" dirty="0">
                <a:hlinkClick r:id="rId7"/>
              </a:rPr>
              <a:t>https://www.engageny.org/resource/teacher-uses-formative-assessment-monitor-and-adjust-pacing-example-9</a:t>
            </a:r>
            <a:endParaRPr lang="en-US" sz="1200" dirty="0"/>
          </a:p>
          <a:p>
            <a:pPr marL="0" indent="0">
              <a:lnSpc>
                <a:spcPct val="100000"/>
              </a:lnSpc>
              <a:spcBef>
                <a:spcPts val="0"/>
              </a:spcBef>
              <a:buNone/>
            </a:pPr>
            <a:endParaRPr lang="en-US" sz="1200" dirty="0"/>
          </a:p>
          <a:p>
            <a:pPr marL="0" indent="0">
              <a:lnSpc>
                <a:spcPct val="100000"/>
              </a:lnSpc>
              <a:spcBef>
                <a:spcPts val="0"/>
              </a:spcBef>
              <a:buNone/>
            </a:pPr>
            <a:r>
              <a:rPr lang="en-US" sz="1200" b="1" i="0" dirty="0">
                <a:solidFill>
                  <a:srgbClr val="333333"/>
                </a:solidFill>
                <a:effectLst/>
                <a:latin typeface="Open Sans" panose="020B0606030504020204" pitchFamily="34" charset="0"/>
              </a:rPr>
              <a:t>Element </a:t>
            </a:r>
            <a:r>
              <a:rPr lang="en-US" sz="1200" b="1" i="0" dirty="0" err="1">
                <a:solidFill>
                  <a:srgbClr val="333333"/>
                </a:solidFill>
                <a:effectLst/>
                <a:latin typeface="Open Sans" panose="020B0606030504020204" pitchFamily="34" charset="0"/>
              </a:rPr>
              <a:t>IV:3:A</a:t>
            </a:r>
            <a:r>
              <a:rPr lang="en-US" sz="1200" b="1" i="0" dirty="0">
                <a:solidFill>
                  <a:srgbClr val="333333"/>
                </a:solidFill>
                <a:effectLst/>
                <a:latin typeface="Open Sans" panose="020B0606030504020204" pitchFamily="34" charset="0"/>
              </a:rPr>
              <a:t>: Establishes Routines/Procedures/Transitions and Expectations for Student Behavior:</a:t>
            </a:r>
          </a:p>
          <a:p>
            <a:pPr marL="0" indent="0">
              <a:lnSpc>
                <a:spcPct val="100000"/>
              </a:lnSpc>
              <a:spcBef>
                <a:spcPts val="0"/>
              </a:spcBef>
              <a:buNone/>
            </a:pPr>
            <a:r>
              <a:rPr lang="en-US" sz="1200" b="0" i="0" dirty="0">
                <a:solidFill>
                  <a:srgbClr val="333333"/>
                </a:solidFill>
                <a:effectLst/>
                <a:latin typeface="Open Sans" panose="020B0606030504020204" pitchFamily="34" charset="0"/>
                <a:hlinkClick r:id="rId8"/>
              </a:rPr>
              <a:t>https://www.engageny.org/resource/teacher-establishes-routines-procedures-transitions-and-expectations-student-behavior-17</a:t>
            </a:r>
            <a:endParaRPr lang="en-US" sz="1200" b="0" i="0" dirty="0">
              <a:solidFill>
                <a:srgbClr val="333333"/>
              </a:solidFill>
              <a:effectLst/>
              <a:latin typeface="Open Sans" panose="020B0606030504020204" pitchFamily="34" charset="0"/>
            </a:endParaRPr>
          </a:p>
          <a:p>
            <a:pPr marL="0" indent="0">
              <a:lnSpc>
                <a:spcPct val="100000"/>
              </a:lnSpc>
              <a:spcBef>
                <a:spcPts val="0"/>
              </a:spcBef>
              <a:buNone/>
            </a:pPr>
            <a:endParaRPr lang="en-US" sz="1200" b="0" i="0" dirty="0">
              <a:solidFill>
                <a:srgbClr val="333333"/>
              </a:solidFill>
              <a:effectLst/>
              <a:latin typeface="Open Sans" panose="020B0606030504020204" pitchFamily="34" charset="0"/>
            </a:endParaRPr>
          </a:p>
          <a:p>
            <a:pPr marL="0" indent="0">
              <a:lnSpc>
                <a:spcPct val="100000"/>
              </a:lnSpc>
              <a:spcBef>
                <a:spcPts val="0"/>
              </a:spcBef>
              <a:buNone/>
            </a:pPr>
            <a:r>
              <a:rPr lang="en-US" sz="1200" b="1" i="0" dirty="0">
                <a:solidFill>
                  <a:srgbClr val="333333"/>
                </a:solidFill>
                <a:effectLst/>
                <a:latin typeface="Open Sans" panose="020B0606030504020204" pitchFamily="34" charset="0"/>
              </a:rPr>
              <a:t>Element </a:t>
            </a:r>
            <a:r>
              <a:rPr lang="en-US" sz="1200" b="1" i="0" dirty="0" err="1">
                <a:solidFill>
                  <a:srgbClr val="333333"/>
                </a:solidFill>
                <a:effectLst/>
                <a:latin typeface="Open Sans" panose="020B0606030504020204" pitchFamily="34" charset="0"/>
              </a:rPr>
              <a:t>IV:4:A</a:t>
            </a:r>
            <a:r>
              <a:rPr lang="en-US" sz="1200" b="1" i="0" dirty="0">
                <a:solidFill>
                  <a:srgbClr val="333333"/>
                </a:solidFill>
                <a:effectLst/>
                <a:latin typeface="Open Sans" panose="020B0606030504020204" pitchFamily="34" charset="0"/>
              </a:rPr>
              <a:t>: Organizes Learning Environment:</a:t>
            </a:r>
          </a:p>
          <a:p>
            <a:pPr marL="0" indent="0">
              <a:lnSpc>
                <a:spcPct val="100000"/>
              </a:lnSpc>
              <a:spcBef>
                <a:spcPts val="0"/>
              </a:spcBef>
              <a:buNone/>
            </a:pPr>
            <a:r>
              <a:rPr lang="en-US" sz="1200" b="0" i="0" dirty="0">
                <a:solidFill>
                  <a:srgbClr val="333333"/>
                </a:solidFill>
                <a:effectLst/>
                <a:latin typeface="Open Sans" panose="020B0606030504020204" pitchFamily="34" charset="0"/>
                <a:hlinkClick r:id="rId9"/>
              </a:rPr>
              <a:t>https://www.engageny.org/content/nysut-rubric-teacher-organizes-learning-environment</a:t>
            </a:r>
            <a:endParaRPr lang="en-US" sz="1200" b="0" i="0" dirty="0">
              <a:solidFill>
                <a:srgbClr val="333333"/>
              </a:solidFill>
              <a:effectLst/>
              <a:latin typeface="Open Sans" panose="020B0606030504020204" pitchFamily="34" charset="0"/>
            </a:endParaRPr>
          </a:p>
          <a:p>
            <a:pPr marL="0" indent="0">
              <a:lnSpc>
                <a:spcPct val="100000"/>
              </a:lnSpc>
              <a:spcBef>
                <a:spcPts val="0"/>
              </a:spcBef>
              <a:buNone/>
            </a:pPr>
            <a:endParaRPr lang="en-US" sz="1200" b="0" i="0" dirty="0">
              <a:solidFill>
                <a:srgbClr val="333333"/>
              </a:solidFill>
              <a:effectLst/>
              <a:latin typeface="Open Sans" panose="020B0606030504020204" pitchFamily="34" charset="0"/>
            </a:endParaRPr>
          </a:p>
          <a:p>
            <a:pPr marL="0" indent="0">
              <a:lnSpc>
                <a:spcPct val="100000"/>
              </a:lnSpc>
              <a:spcBef>
                <a:spcPts val="0"/>
              </a:spcBef>
              <a:buNone/>
            </a:pPr>
            <a:r>
              <a:rPr lang="en-US" sz="1200" b="1" i="0" dirty="0">
                <a:solidFill>
                  <a:srgbClr val="333333"/>
                </a:solidFill>
                <a:effectLst/>
                <a:latin typeface="Open Sans" panose="020B0606030504020204" pitchFamily="34" charset="0"/>
              </a:rPr>
              <a:t>Element </a:t>
            </a:r>
            <a:r>
              <a:rPr lang="en-US" sz="1200" b="1" i="0" dirty="0" err="1">
                <a:solidFill>
                  <a:srgbClr val="333333"/>
                </a:solidFill>
                <a:effectLst/>
                <a:latin typeface="Open Sans" panose="020B0606030504020204" pitchFamily="34" charset="0"/>
              </a:rPr>
              <a:t>V.2.B</a:t>
            </a:r>
            <a:r>
              <a:rPr lang="en-US" sz="1200" b="1" i="0" dirty="0">
                <a:solidFill>
                  <a:srgbClr val="333333"/>
                </a:solidFill>
                <a:effectLst/>
                <a:latin typeface="Open Sans" panose="020B0606030504020204" pitchFamily="34" charset="0"/>
              </a:rPr>
              <a:t>: Engages Students in Self-Assessment:</a:t>
            </a:r>
          </a:p>
          <a:p>
            <a:pPr marL="0" indent="0">
              <a:lnSpc>
                <a:spcPct val="100000"/>
              </a:lnSpc>
              <a:spcBef>
                <a:spcPts val="0"/>
              </a:spcBef>
              <a:buNone/>
            </a:pPr>
            <a:r>
              <a:rPr lang="en-US" sz="1200" b="0" i="0" dirty="0">
                <a:solidFill>
                  <a:srgbClr val="333333"/>
                </a:solidFill>
                <a:effectLst/>
                <a:latin typeface="Open Sans" panose="020B0606030504020204" pitchFamily="34" charset="0"/>
                <a:hlinkClick r:id="rId10"/>
              </a:rPr>
              <a:t>https://www.engageny.org/content/nysut-rubric-teacher-engages-students-self-assessment</a:t>
            </a:r>
            <a:endParaRPr lang="en-US" sz="1200" b="0" i="0" dirty="0">
              <a:solidFill>
                <a:srgbClr val="333333"/>
              </a:solidFill>
              <a:effectLst/>
              <a:latin typeface="Open Sans" panose="020B0606030504020204" pitchFamily="34" charset="0"/>
            </a:endParaRPr>
          </a:p>
          <a:p>
            <a:pPr marL="0" indent="0">
              <a:buNone/>
            </a:pPr>
            <a:endParaRPr lang="en-US" sz="900" b="0" i="0" dirty="0">
              <a:solidFill>
                <a:srgbClr val="333333"/>
              </a:solidFill>
              <a:effectLst/>
              <a:latin typeface="Open Sans" panose="020B0606030504020204" pitchFamily="34" charset="0"/>
            </a:endParaRPr>
          </a:p>
          <a:p>
            <a:pPr marL="0" indent="0">
              <a:buNone/>
            </a:pPr>
            <a:endParaRPr lang="en-US" sz="1200" dirty="0"/>
          </a:p>
          <a:p>
            <a:pPr marL="0" indent="0">
              <a:buNone/>
            </a:pPr>
            <a:endParaRPr lang="en-US" sz="1200" dirty="0"/>
          </a:p>
          <a:p>
            <a:pPr marL="0" indent="0">
              <a:buNone/>
            </a:pPr>
            <a:endParaRPr lang="en-US" sz="1200" dirty="0"/>
          </a:p>
          <a:p>
            <a:endParaRPr lang="en-US" sz="1200" dirty="0"/>
          </a:p>
        </p:txBody>
      </p:sp>
      <p:sp>
        <p:nvSpPr>
          <p:cNvPr id="4" name="Text Placeholder 3">
            <a:extLst>
              <a:ext uri="{FF2B5EF4-FFF2-40B4-BE49-F238E27FC236}">
                <a16:creationId xmlns:a16="http://schemas.microsoft.com/office/drawing/2014/main" id="{3885EDCD-DA27-4162-A5F6-6FE81365A299}"/>
              </a:ext>
            </a:extLst>
          </p:cNvPr>
          <p:cNvSpPr>
            <a:spLocks noGrp="1"/>
          </p:cNvSpPr>
          <p:nvPr>
            <p:ph type="body" sz="half" idx="2"/>
          </p:nvPr>
        </p:nvSpPr>
        <p:spPr>
          <a:xfrm>
            <a:off x="1501793" y="1401773"/>
            <a:ext cx="3531600" cy="3193741"/>
          </a:xfrm>
        </p:spPr>
        <p:txBody>
          <a:bodyPr>
            <a:normAutofit/>
          </a:bodyPr>
          <a:lstStyle/>
          <a:p>
            <a:r>
              <a:rPr lang="en-US" sz="1400" b="1" dirty="0">
                <a:latin typeface="Arial" panose="020B0604020202020204" pitchFamily="34" charset="0"/>
                <a:cs typeface="Arial" panose="020B0604020202020204" pitchFamily="34" charset="0"/>
              </a:rPr>
              <a:t>Watch Practices in Action </a:t>
            </a:r>
          </a:p>
        </p:txBody>
      </p:sp>
    </p:spTree>
    <p:extLst>
      <p:ext uri="{BB962C8B-B14F-4D97-AF65-F5344CB8AC3E}">
        <p14:creationId xmlns:p14="http://schemas.microsoft.com/office/powerpoint/2010/main" val="3227497264"/>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1389DA-09D0-47DC-B25C-4D25B2DC7B6C}"/>
              </a:ext>
            </a:extLst>
          </p:cNvPr>
          <p:cNvSpPr>
            <a:spLocks noGrp="1"/>
          </p:cNvSpPr>
          <p:nvPr>
            <p:ph type="title"/>
          </p:nvPr>
        </p:nvSpPr>
        <p:spPr>
          <a:xfrm>
            <a:off x="829296" y="539999"/>
            <a:ext cx="3884961" cy="2303213"/>
          </a:xfrm>
        </p:spPr>
        <p:txBody>
          <a:bodyPr vert="horz" lIns="91440" tIns="45720" rIns="91440" bIns="45720" rtlCol="0" anchor="ctr" anchorCtr="0">
            <a:normAutofit/>
          </a:bodyPr>
          <a:lstStyle/>
          <a:p>
            <a:pPr algn="ctr"/>
            <a:r>
              <a:rPr lang="en-US" sz="3000" kern="1200" cap="none" spc="0" baseline="0" dirty="0">
                <a:solidFill>
                  <a:schemeClr val="tx1"/>
                </a:solidFill>
                <a:latin typeface="+mj-lt"/>
                <a:ea typeface="+mj-ea"/>
                <a:cs typeface="+mj-cs"/>
              </a:rPr>
              <a:t>Standard III: Instructional Practice</a:t>
            </a:r>
            <a:br>
              <a:rPr lang="en-US" sz="3000" kern="1200" cap="none" spc="0" baseline="0" dirty="0">
                <a:solidFill>
                  <a:schemeClr val="tx1"/>
                </a:solidFill>
                <a:latin typeface="+mj-lt"/>
                <a:ea typeface="+mj-ea"/>
                <a:cs typeface="+mj-cs"/>
              </a:rPr>
            </a:br>
            <a:r>
              <a:rPr lang="en-US" sz="3000" kern="1200" cap="none" spc="0" baseline="0" dirty="0">
                <a:solidFill>
                  <a:schemeClr val="tx1"/>
                </a:solidFill>
                <a:latin typeface="+mj-lt"/>
                <a:ea typeface="+mj-ea"/>
                <a:cs typeface="+mj-cs"/>
              </a:rPr>
              <a:t>Element III. 1</a:t>
            </a:r>
          </a:p>
        </p:txBody>
      </p:sp>
      <p:cxnSp>
        <p:nvCxnSpPr>
          <p:cNvPr id="36" name="Straight Connector 35">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BC0104B-577C-4B59-82FF-D880D700237E}"/>
              </a:ext>
            </a:extLst>
          </p:cNvPr>
          <p:cNvSpPr>
            <a:spLocks noGrp="1"/>
          </p:cNvSpPr>
          <p:nvPr>
            <p:ph type="body" sz="half" idx="2"/>
          </p:nvPr>
        </p:nvSpPr>
        <p:spPr>
          <a:xfrm>
            <a:off x="4448145" y="179605"/>
            <a:ext cx="7743855" cy="3249393"/>
          </a:xfrm>
        </p:spPr>
        <p:txBody>
          <a:bodyPr vert="horz" lIns="91440" tIns="45720" rIns="91440" bIns="45720" rtlCol="0" anchor="t">
            <a:normAutofit/>
          </a:bodyPr>
          <a:lstStyle/>
          <a:p>
            <a:pPr marL="342900" indent="-342900">
              <a:lnSpc>
                <a:spcPct val="120000"/>
              </a:lnSpc>
              <a:spcBef>
                <a:spcPts val="0"/>
              </a:spcBef>
              <a:buFont typeface="Wingdings" panose="05000000000000000000" pitchFamily="2" charset="2"/>
              <a:buChar char="v"/>
            </a:pPr>
            <a:r>
              <a:rPr lang="en-US" sz="1400" b="1" dirty="0">
                <a:latin typeface="Arial" panose="020B0604020202020204" pitchFamily="34" charset="0"/>
                <a:cs typeface="Arial" panose="020B0604020202020204" pitchFamily="34" charset="0"/>
              </a:rPr>
              <a:t>Understand what students should know and be able to do </a:t>
            </a:r>
          </a:p>
          <a:p>
            <a:pPr marL="342900" indent="-342900">
              <a:lnSpc>
                <a:spcPct val="120000"/>
              </a:lnSpc>
              <a:spcBef>
                <a:spcPts val="0"/>
              </a:spcBef>
              <a:buFont typeface="Wingdings" panose="05000000000000000000" pitchFamily="2" charset="2"/>
              <a:buChar char="v"/>
            </a:pPr>
            <a:r>
              <a:rPr lang="en-US" sz="1400" b="1" dirty="0">
                <a:latin typeface="Arial" panose="020B0604020202020204" pitchFamily="34" charset="0"/>
                <a:cs typeface="Arial" panose="020B0604020202020204" pitchFamily="34" charset="0"/>
              </a:rPr>
              <a:t>Understand how concepts and skills that are associated with the targeted standard</a:t>
            </a:r>
          </a:p>
          <a:p>
            <a:pPr marL="342900" indent="-342900">
              <a:lnSpc>
                <a:spcPct val="120000"/>
              </a:lnSpc>
              <a:spcBef>
                <a:spcPts val="0"/>
              </a:spcBef>
              <a:buFont typeface="Wingdings" panose="05000000000000000000" pitchFamily="2" charset="2"/>
              <a:buChar char="v"/>
            </a:pPr>
            <a:r>
              <a:rPr lang="en-US" sz="1400" b="1" dirty="0">
                <a:latin typeface="Arial" panose="020B0604020202020204" pitchFamily="34" charset="0"/>
                <a:cs typeface="Arial" panose="020B0604020202020204" pitchFamily="34" charset="0"/>
              </a:rPr>
              <a:t>Instruction provides all students with the opportunity to gain knowledge, skills and abilities required by the standards</a:t>
            </a:r>
          </a:p>
          <a:p>
            <a:pPr marL="342900" indent="-342900">
              <a:lnSpc>
                <a:spcPct val="120000"/>
              </a:lnSpc>
              <a:spcBef>
                <a:spcPts val="0"/>
              </a:spcBef>
              <a:buFont typeface="Wingdings" panose="05000000000000000000" pitchFamily="2" charset="2"/>
              <a:buChar char="v"/>
            </a:pPr>
            <a:r>
              <a:rPr lang="en-US" sz="1400" b="1" dirty="0">
                <a:latin typeface="Arial" panose="020B0604020202020204" pitchFamily="34" charset="0"/>
                <a:cs typeface="Arial" panose="020B0604020202020204" pitchFamily="34" charset="0"/>
              </a:rPr>
              <a:t>Create learning activities that enable students to reach milestones outlined in the standard </a:t>
            </a:r>
          </a:p>
          <a:p>
            <a:pPr marL="342900" indent="-342900">
              <a:lnSpc>
                <a:spcPct val="120000"/>
              </a:lnSpc>
              <a:spcBef>
                <a:spcPts val="0"/>
              </a:spcBef>
              <a:buFont typeface="Wingdings" panose="05000000000000000000" pitchFamily="2" charset="2"/>
              <a:buChar char="v"/>
            </a:pPr>
            <a:r>
              <a:rPr lang="en-US" sz="1400" b="1" dirty="0">
                <a:latin typeface="Arial" panose="020B0604020202020204" pitchFamily="34" charset="0"/>
                <a:cs typeface="Arial" panose="020B0604020202020204" pitchFamily="34" charset="0"/>
              </a:rPr>
              <a:t>Engage students in conversations about previous learning and how the skills and concepts learned will support their understanding of new information  </a:t>
            </a:r>
          </a:p>
          <a:p>
            <a:pPr marL="342900" indent="-342900">
              <a:lnSpc>
                <a:spcPct val="120000"/>
              </a:lnSpc>
              <a:spcBef>
                <a:spcPts val="0"/>
              </a:spcBef>
              <a:buClr>
                <a:srgbClr val="B99E21"/>
              </a:buClr>
              <a:buFont typeface="Wingdings" panose="05000000000000000000" pitchFamily="2" charset="2"/>
              <a:buChar char="v"/>
            </a:pPr>
            <a:r>
              <a:rPr lang="en-US" sz="1400" b="1" dirty="0">
                <a:latin typeface="Arial" panose="020B0604020202020204" pitchFamily="34" charset="0"/>
                <a:cs typeface="Arial" panose="020B0604020202020204" pitchFamily="34" charset="0"/>
              </a:rPr>
              <a:t>Use the four quadrants framework to gauge the rigor and relevance of the instructional tasks to ensure that you are on track to teaching the standards.                                               </a:t>
            </a:r>
            <a:r>
              <a:rPr lang="en-US" sz="1000" b="1" dirty="0">
                <a:latin typeface="Arial" panose="020B0604020202020204" pitchFamily="34" charset="0"/>
                <a:cs typeface="Arial" panose="020B0604020202020204" pitchFamily="34" charset="0"/>
              </a:rPr>
              <a:t>(Rigor/Relevance Framework is on the last slide.) </a:t>
            </a:r>
            <a:endParaRPr lang="en-US" sz="1000" b="1" dirty="0">
              <a:solidFill>
                <a:srgbClr val="000000">
                  <a:alpha val="60000"/>
                </a:srgb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endParaRPr lang="en-US" dirty="0"/>
          </a:p>
          <a:p>
            <a:endParaRPr lang="en-US" dirty="0"/>
          </a:p>
          <a:p>
            <a:pPr marL="457200" indent="-457200">
              <a:buAutoNum type="arabicPeriod"/>
            </a:pPr>
            <a:endParaRPr lang="en-US" dirty="0"/>
          </a:p>
        </p:txBody>
      </p:sp>
      <p:sp useBgFill="1">
        <p:nvSpPr>
          <p:cNvPr id="38" name="Rectangle 37">
            <a:extLst>
              <a:ext uri="{FF2B5EF4-FFF2-40B4-BE49-F238E27FC236}">
                <a16:creationId xmlns:a16="http://schemas.microsoft.com/office/drawing/2014/main" id="{6FB613AD-00EA-4831-B6D3-32608400E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1"/>
            <a:ext cx="12192000" cy="3428999"/>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8" name="Content Placeholder 7" descr="Text&#10;&#10;Description automatically generated">
            <a:extLst>
              <a:ext uri="{FF2B5EF4-FFF2-40B4-BE49-F238E27FC236}">
                <a16:creationId xmlns:a16="http://schemas.microsoft.com/office/drawing/2014/main" id="{0BD1DDE4-A964-4502-AEB7-2EE277B791E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04429" y="4016374"/>
            <a:ext cx="9383493" cy="2298955"/>
          </a:xfrm>
          <a:prstGeom prst="rect">
            <a:avLst/>
          </a:prstGeom>
        </p:spPr>
      </p:pic>
      <p:pic>
        <p:nvPicPr>
          <p:cNvPr id="11" name="Audio 10">
            <a:hlinkClick r:id="" action="ppaction://media"/>
            <a:extLst>
              <a:ext uri="{FF2B5EF4-FFF2-40B4-BE49-F238E27FC236}">
                <a16:creationId xmlns:a16="http://schemas.microsoft.com/office/drawing/2014/main" id="{C57A2DCB-A6AF-4575-BFAD-39C94EF714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7894430"/>
      </p:ext>
    </p:extLst>
  </p:cSld>
  <p:clrMapOvr>
    <a:masterClrMapping/>
  </p:clrMapOvr>
  <mc:AlternateContent xmlns:mc="http://schemas.openxmlformats.org/markup-compatibility/2006" xmlns:p14="http://schemas.microsoft.com/office/powerpoint/2010/main">
    <mc:Choice Requires="p14">
      <p:transition spd="slow" p14:dur="3750" advTm="55947">
        <p14:reveal/>
      </p:transition>
    </mc:Choice>
    <mc:Fallback xmlns="">
      <p:transition spd="slow" advTm="559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1389DA-09D0-47DC-B25C-4D25B2DC7B6C}"/>
              </a:ext>
            </a:extLst>
          </p:cNvPr>
          <p:cNvSpPr>
            <a:spLocks noGrp="1"/>
          </p:cNvSpPr>
          <p:nvPr>
            <p:ph type="title"/>
          </p:nvPr>
        </p:nvSpPr>
        <p:spPr>
          <a:xfrm>
            <a:off x="990000" y="540000"/>
            <a:ext cx="3528000" cy="2303213"/>
          </a:xfrm>
        </p:spPr>
        <p:txBody>
          <a:bodyPr vert="horz" lIns="91440" tIns="45720" rIns="91440" bIns="45720" rtlCol="0" anchor="ctr" anchorCtr="0">
            <a:normAutofit fontScale="90000"/>
          </a:bodyPr>
          <a:lstStyle/>
          <a:p>
            <a:pPr algn="ctr"/>
            <a:r>
              <a:rPr lang="en-US" sz="3300" kern="1200" cap="none" spc="0" baseline="0" dirty="0">
                <a:solidFill>
                  <a:schemeClr val="tx1"/>
                </a:solidFill>
                <a:latin typeface="+mj-lt"/>
                <a:ea typeface="+mj-ea"/>
                <a:cs typeface="+mj-cs"/>
              </a:rPr>
              <a:t>Standard III: Instructional Practice</a:t>
            </a:r>
            <a:br>
              <a:rPr lang="en-US" sz="3300" kern="1200" cap="none" spc="0" baseline="0" dirty="0">
                <a:solidFill>
                  <a:schemeClr val="tx1"/>
                </a:solidFill>
                <a:latin typeface="+mj-lt"/>
                <a:ea typeface="+mj-ea"/>
                <a:cs typeface="+mj-cs"/>
              </a:rPr>
            </a:br>
            <a:r>
              <a:rPr lang="en-US" sz="3300" kern="1200" cap="none" spc="0" baseline="0" dirty="0">
                <a:solidFill>
                  <a:schemeClr val="tx1"/>
                </a:solidFill>
                <a:latin typeface="+mj-lt"/>
                <a:ea typeface="+mj-ea"/>
                <a:cs typeface="+mj-cs"/>
              </a:rPr>
              <a:t>Element III. 1</a:t>
            </a:r>
            <a:br>
              <a:rPr lang="en-US" sz="3200" kern="1200" cap="none" spc="0" baseline="0" dirty="0">
                <a:solidFill>
                  <a:schemeClr val="tx1"/>
                </a:solidFill>
                <a:latin typeface="+mj-lt"/>
                <a:ea typeface="+mj-ea"/>
                <a:cs typeface="+mj-cs"/>
              </a:rPr>
            </a:br>
            <a:endParaRPr lang="en-US" sz="3200" kern="1200" cap="none" spc="0" baseline="0" dirty="0">
              <a:solidFill>
                <a:schemeClr val="tx1"/>
              </a:solidFill>
              <a:latin typeface="+mj-lt"/>
              <a:ea typeface="+mj-ea"/>
              <a:cs typeface="+mj-cs"/>
            </a:endParaRPr>
          </a:p>
        </p:txBody>
      </p:sp>
      <p:cxnSp>
        <p:nvCxnSpPr>
          <p:cNvPr id="36" name="Straight Connector 35">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BC0104B-577C-4B59-82FF-D880D700237E}"/>
              </a:ext>
            </a:extLst>
          </p:cNvPr>
          <p:cNvSpPr>
            <a:spLocks noGrp="1"/>
          </p:cNvSpPr>
          <p:nvPr>
            <p:ph type="body" sz="half" idx="2"/>
          </p:nvPr>
        </p:nvSpPr>
        <p:spPr>
          <a:xfrm>
            <a:off x="5543551" y="450000"/>
            <a:ext cx="6546847" cy="2484000"/>
          </a:xfrm>
        </p:spPr>
        <p:txBody>
          <a:bodyPr vert="horz" lIns="91440" tIns="45720" rIns="91440" bIns="45720" rtlCol="0" anchor="t">
            <a:normAutofit fontScale="55000" lnSpcReduction="20000"/>
          </a:bodyPr>
          <a:lstStyle/>
          <a:p>
            <a:pPr marL="342900" indent="-342900">
              <a:buFont typeface="Wingdings" panose="05000000000000000000" pitchFamily="2" charset="2"/>
              <a:buChar char="v"/>
            </a:pPr>
            <a:r>
              <a:rPr lang="en-US" sz="2200" b="1" dirty="0">
                <a:latin typeface="Arial" panose="020B0604020202020204" pitchFamily="34" charset="0"/>
                <a:cs typeface="Arial" panose="020B0604020202020204" pitchFamily="34" charset="0"/>
              </a:rPr>
              <a:t>Include cooperative learning activities such as jigsaw projects, carousels </a:t>
            </a:r>
          </a:p>
          <a:p>
            <a:pPr marL="342900" indent="-342900">
              <a:buFont typeface="Wingdings" panose="05000000000000000000" pitchFamily="2" charset="2"/>
              <a:buChar char="v"/>
            </a:pPr>
            <a:r>
              <a:rPr lang="en-US" sz="2200" b="1" dirty="0">
                <a:latin typeface="Arial" panose="020B0604020202020204" pitchFamily="34" charset="0"/>
                <a:cs typeface="Arial" panose="020B0604020202020204" pitchFamily="34" charset="0"/>
              </a:rPr>
              <a:t>Design instruction to promote shared responsibility for information acquisition and dissemination</a:t>
            </a:r>
          </a:p>
          <a:p>
            <a:pPr marL="342900" indent="-342900">
              <a:buFont typeface="Wingdings" panose="05000000000000000000" pitchFamily="2" charset="2"/>
              <a:buChar char="v"/>
            </a:pPr>
            <a:r>
              <a:rPr lang="en-US" sz="2200" b="1" dirty="0">
                <a:latin typeface="Arial" panose="020B0604020202020204" pitchFamily="34" charset="0"/>
                <a:cs typeface="Arial" panose="020B0604020202020204" pitchFamily="34" charset="0"/>
              </a:rPr>
              <a:t>Create opportunities for students to empathize alternate points of view (debates), Socratic seminars</a:t>
            </a:r>
          </a:p>
          <a:p>
            <a:pPr marL="342900" indent="-342900">
              <a:buFont typeface="Wingdings" panose="05000000000000000000" pitchFamily="2" charset="2"/>
              <a:buChar char="v"/>
            </a:pPr>
            <a:r>
              <a:rPr lang="en-US" sz="2200" b="1" dirty="0">
                <a:latin typeface="Arial" panose="020B0604020202020204" pitchFamily="34" charset="0"/>
                <a:cs typeface="Arial" panose="020B0604020202020204" pitchFamily="34" charset="0"/>
              </a:rPr>
              <a:t>Include opportunities for students to engage in visible thinking routines </a:t>
            </a:r>
            <a:endParaRPr lang="en-US" sz="2200" b="1" dirty="0">
              <a:solidFill>
                <a:srgbClr val="000000">
                  <a:alpha val="60000"/>
                </a:srgbClr>
              </a:solidFill>
              <a:latin typeface="Arial" panose="020B0604020202020204" pitchFamily="34" charset="0"/>
              <a:cs typeface="Arial" panose="020B0604020202020204" pitchFamily="34" charset="0"/>
            </a:endParaRPr>
          </a:p>
          <a:p>
            <a:endParaRPr lang="en-US" dirty="0"/>
          </a:p>
        </p:txBody>
      </p:sp>
      <p:sp useBgFill="1">
        <p:nvSpPr>
          <p:cNvPr id="38" name="Rectangle 37">
            <a:extLst>
              <a:ext uri="{FF2B5EF4-FFF2-40B4-BE49-F238E27FC236}">
                <a16:creationId xmlns:a16="http://schemas.microsoft.com/office/drawing/2014/main" id="{6FB613AD-00EA-4831-B6D3-32608400E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1"/>
            <a:ext cx="12192000" cy="3428999"/>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7" name="Content Placeholder 6" descr="Text&#10;&#10;Description automatically generated">
            <a:extLst>
              <a:ext uri="{FF2B5EF4-FFF2-40B4-BE49-F238E27FC236}">
                <a16:creationId xmlns:a16="http://schemas.microsoft.com/office/drawing/2014/main" id="{888D0F73-345B-429A-A906-566246BF5DC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71278" y="4016374"/>
            <a:ext cx="10449795" cy="2298955"/>
          </a:xfrm>
          <a:prstGeom prst="rect">
            <a:avLst/>
          </a:prstGeom>
        </p:spPr>
      </p:pic>
      <p:pic>
        <p:nvPicPr>
          <p:cNvPr id="3" name="Audio 2">
            <a:hlinkClick r:id="" action="ppaction://media"/>
            <a:extLst>
              <a:ext uri="{FF2B5EF4-FFF2-40B4-BE49-F238E27FC236}">
                <a16:creationId xmlns:a16="http://schemas.microsoft.com/office/drawing/2014/main" id="{FA419271-4DD4-4B61-9020-FCF87163AE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7718496"/>
      </p:ext>
    </p:extLst>
  </p:cSld>
  <p:clrMapOvr>
    <a:masterClrMapping/>
  </p:clrMapOvr>
  <mc:AlternateContent xmlns:mc="http://schemas.openxmlformats.org/markup-compatibility/2006" xmlns:p14="http://schemas.microsoft.com/office/powerpoint/2010/main">
    <mc:Choice Requires="p14">
      <p:transition spd="slow" p14:dur="3750" advTm="41386">
        <p14:reveal/>
      </p:transition>
    </mc:Choice>
    <mc:Fallback xmlns="">
      <p:transition spd="slow" advTm="413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1389DA-09D0-47DC-B25C-4D25B2DC7B6C}"/>
              </a:ext>
            </a:extLst>
          </p:cNvPr>
          <p:cNvSpPr>
            <a:spLocks noGrp="1"/>
          </p:cNvSpPr>
          <p:nvPr>
            <p:ph type="title"/>
          </p:nvPr>
        </p:nvSpPr>
        <p:spPr>
          <a:xfrm>
            <a:off x="990000" y="540000"/>
            <a:ext cx="3528000" cy="2303213"/>
          </a:xfrm>
        </p:spPr>
        <p:txBody>
          <a:bodyPr vert="horz" lIns="91440" tIns="45720" rIns="91440" bIns="45720" rtlCol="0" anchor="ctr" anchorCtr="0">
            <a:normAutofit/>
          </a:bodyPr>
          <a:lstStyle/>
          <a:p>
            <a:pPr algn="ctr">
              <a:lnSpc>
                <a:spcPct val="90000"/>
              </a:lnSpc>
            </a:pPr>
            <a:r>
              <a:rPr lang="en-US" sz="3000" kern="1200" cap="none" spc="0" baseline="0" dirty="0">
                <a:solidFill>
                  <a:schemeClr val="tx1"/>
                </a:solidFill>
                <a:latin typeface="+mj-lt"/>
                <a:ea typeface="+mj-ea"/>
                <a:cs typeface="+mj-cs"/>
              </a:rPr>
              <a:t>Standard III: Instructional Practice</a:t>
            </a:r>
            <a:br>
              <a:rPr lang="en-US" sz="3000" kern="1200" cap="none" spc="0" baseline="0" dirty="0">
                <a:solidFill>
                  <a:schemeClr val="tx1"/>
                </a:solidFill>
                <a:latin typeface="+mj-lt"/>
                <a:ea typeface="+mj-ea"/>
                <a:cs typeface="+mj-cs"/>
              </a:rPr>
            </a:br>
            <a:r>
              <a:rPr lang="en-US" sz="3000" kern="1200" cap="none" spc="0" baseline="0" dirty="0">
                <a:solidFill>
                  <a:schemeClr val="tx1"/>
                </a:solidFill>
                <a:latin typeface="+mj-lt"/>
                <a:ea typeface="+mj-ea"/>
                <a:cs typeface="+mj-cs"/>
              </a:rPr>
              <a:t>Element III. 2</a:t>
            </a:r>
            <a:br>
              <a:rPr lang="en-US" sz="3200" kern="1200" cap="none" spc="0" baseline="0" dirty="0">
                <a:solidFill>
                  <a:schemeClr val="tx1"/>
                </a:solidFill>
                <a:latin typeface="+mj-lt"/>
                <a:ea typeface="+mj-ea"/>
                <a:cs typeface="+mj-cs"/>
              </a:rPr>
            </a:br>
            <a:endParaRPr lang="en-US" sz="3200" kern="1200" cap="none" spc="0" baseline="0" dirty="0">
              <a:solidFill>
                <a:schemeClr val="tx1"/>
              </a:solidFill>
              <a:latin typeface="+mj-lt"/>
              <a:ea typeface="+mj-ea"/>
              <a:cs typeface="+mj-cs"/>
            </a:endParaRPr>
          </a:p>
        </p:txBody>
      </p:sp>
      <p:cxnSp>
        <p:nvCxnSpPr>
          <p:cNvPr id="45" name="Straight Connector 44">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BC0104B-577C-4B59-82FF-D880D700237E}"/>
              </a:ext>
            </a:extLst>
          </p:cNvPr>
          <p:cNvSpPr>
            <a:spLocks noGrp="1"/>
          </p:cNvSpPr>
          <p:nvPr>
            <p:ph type="body" sz="half" idx="2"/>
          </p:nvPr>
        </p:nvSpPr>
        <p:spPr>
          <a:xfrm>
            <a:off x="4518000" y="332992"/>
            <a:ext cx="7415562" cy="3428999"/>
          </a:xfrm>
        </p:spPr>
        <p:txBody>
          <a:bodyPr vert="horz" lIns="91440" tIns="45720" rIns="91440" bIns="45720" rtlCol="0" anchor="t">
            <a:noAutofit/>
          </a:bodyPr>
          <a:lstStyle/>
          <a:p>
            <a:pPr marL="285750" indent="-285750">
              <a:lnSpc>
                <a:spcPct val="100000"/>
              </a:lnSpc>
              <a:spcBef>
                <a:spcPts val="0"/>
              </a:spcBef>
              <a:buFont typeface="Wingdings" panose="05000000000000000000" pitchFamily="2" charset="2"/>
              <a:buChar char="v"/>
            </a:pPr>
            <a:r>
              <a:rPr lang="en-US" sz="1400" b="1" dirty="0">
                <a:latin typeface="Arial" panose="020B0604020202020204" pitchFamily="34" charset="0"/>
                <a:cs typeface="Arial" panose="020B0604020202020204" pitchFamily="34" charset="0"/>
              </a:rPr>
              <a:t>The teacher asks open-ended questions</a:t>
            </a:r>
          </a:p>
          <a:p>
            <a:pPr marL="285750" indent="-285750">
              <a:lnSpc>
                <a:spcPct val="100000"/>
              </a:lnSpc>
              <a:spcBef>
                <a:spcPts val="0"/>
              </a:spcBef>
              <a:buFont typeface="Wingdings" panose="05000000000000000000" pitchFamily="2" charset="2"/>
              <a:buChar char="v"/>
            </a:pPr>
            <a:r>
              <a:rPr lang="en-US" sz="1400" b="1" dirty="0">
                <a:latin typeface="Arial" panose="020B0604020202020204" pitchFamily="34" charset="0"/>
                <a:cs typeface="Arial" panose="020B0604020202020204" pitchFamily="34" charset="0"/>
              </a:rPr>
              <a:t>Teacher develops higher order thinking questions </a:t>
            </a:r>
          </a:p>
          <a:p>
            <a:pPr marL="285750" indent="-285750">
              <a:lnSpc>
                <a:spcPct val="100000"/>
              </a:lnSpc>
              <a:spcBef>
                <a:spcPts val="0"/>
              </a:spcBef>
              <a:buFont typeface="Wingdings" panose="05000000000000000000" pitchFamily="2" charset="2"/>
              <a:buChar char="v"/>
            </a:pPr>
            <a:r>
              <a:rPr lang="en-US" sz="1400" b="1" dirty="0">
                <a:latin typeface="Arial" panose="020B0604020202020204" pitchFamily="34" charset="0"/>
                <a:cs typeface="Arial" panose="020B0604020202020204" pitchFamily="34" charset="0"/>
              </a:rPr>
              <a:t>The teacher requires students to explain or elaborate on their answers to questions.</a:t>
            </a:r>
          </a:p>
          <a:p>
            <a:pPr marL="285750" indent="-285750">
              <a:lnSpc>
                <a:spcPct val="100000"/>
              </a:lnSpc>
              <a:spcBef>
                <a:spcPts val="0"/>
              </a:spcBef>
              <a:buFont typeface="Wingdings" panose="05000000000000000000" pitchFamily="2" charset="2"/>
              <a:buChar char="v"/>
            </a:pPr>
            <a:r>
              <a:rPr lang="en-US" sz="1400" b="1" dirty="0">
                <a:latin typeface="Arial" panose="020B0604020202020204" pitchFamily="34" charset="0"/>
                <a:cs typeface="Arial" panose="020B0604020202020204" pitchFamily="34" charset="0"/>
              </a:rPr>
              <a:t>The teacher ensures that all students are required to respond to questions (i.e., random questioning, popsicle sticks, </a:t>
            </a:r>
            <a:r>
              <a:rPr lang="en-US" sz="1400" b="1" dirty="0" err="1">
                <a:latin typeface="Arial" panose="020B0604020202020204" pitchFamily="34" charset="0"/>
                <a:cs typeface="Arial" panose="020B0604020202020204" pitchFamily="34" charset="0"/>
              </a:rPr>
              <a:t>etc</a:t>
            </a:r>
            <a:r>
              <a:rPr lang="en-US" sz="1400" b="1" dirty="0">
                <a:latin typeface="Arial" panose="020B0604020202020204" pitchFamily="34" charset="0"/>
                <a:cs typeface="Arial" panose="020B0604020202020204" pitchFamily="34" charset="0"/>
              </a:rPr>
              <a:t>)</a:t>
            </a:r>
          </a:p>
          <a:p>
            <a:pPr marL="285750" indent="-285750">
              <a:lnSpc>
                <a:spcPct val="100000"/>
              </a:lnSpc>
              <a:spcBef>
                <a:spcPts val="0"/>
              </a:spcBef>
              <a:buFont typeface="Wingdings" panose="05000000000000000000" pitchFamily="2" charset="2"/>
              <a:buChar char="v"/>
            </a:pPr>
            <a:r>
              <a:rPr lang="en-US" sz="1400" b="1" dirty="0">
                <a:latin typeface="Arial" panose="020B0604020202020204" pitchFamily="34" charset="0"/>
                <a:cs typeface="Arial" panose="020B0604020202020204" pitchFamily="34" charset="0"/>
              </a:rPr>
              <a:t>The teacher allows for multiple ways for students to answer questions </a:t>
            </a:r>
          </a:p>
          <a:p>
            <a:pPr marL="285750" indent="-285750">
              <a:lnSpc>
                <a:spcPct val="100000"/>
              </a:lnSpc>
              <a:spcBef>
                <a:spcPts val="0"/>
              </a:spcBef>
              <a:buFont typeface="Wingdings" panose="05000000000000000000" pitchFamily="2" charset="2"/>
              <a:buChar char="v"/>
            </a:pPr>
            <a:r>
              <a:rPr lang="en-US" sz="1400" b="1" dirty="0">
                <a:latin typeface="Arial" panose="020B0604020202020204" pitchFamily="34" charset="0"/>
                <a:cs typeface="Arial" panose="020B0604020202020204" pitchFamily="34" charset="0"/>
              </a:rPr>
              <a:t>The teacher allows students to formulate their own questions to advance student learning.</a:t>
            </a:r>
          </a:p>
          <a:p>
            <a:pPr marL="285750" indent="-285750">
              <a:lnSpc>
                <a:spcPct val="100000"/>
              </a:lnSpc>
              <a:spcBef>
                <a:spcPts val="0"/>
              </a:spcBef>
              <a:buFont typeface="Wingdings" panose="05000000000000000000" pitchFamily="2" charset="2"/>
              <a:buChar char="v"/>
            </a:pPr>
            <a:r>
              <a:rPr lang="en-US" sz="1400" b="1" dirty="0">
                <a:latin typeface="Arial" panose="020B0604020202020204" pitchFamily="34" charset="0"/>
                <a:cs typeface="Arial" panose="020B0604020202020204" pitchFamily="34" charset="0"/>
              </a:rPr>
              <a:t>The teacher uses appropriate wait time when questioning to allow students to formulate responses.</a:t>
            </a:r>
          </a:p>
          <a:p>
            <a:pPr>
              <a:lnSpc>
                <a:spcPct val="100000"/>
              </a:lnSpc>
              <a:spcBef>
                <a:spcPts val="0"/>
              </a:spcBef>
            </a:pPr>
            <a:endParaRPr lang="en-US" sz="1400" b="1" dirty="0">
              <a:solidFill>
                <a:srgbClr val="FF0000">
                  <a:alpha val="60000"/>
                </a:srgbClr>
              </a:solidFill>
            </a:endParaRPr>
          </a:p>
        </p:txBody>
      </p:sp>
      <p:sp useBgFill="1">
        <p:nvSpPr>
          <p:cNvPr id="47" name="Rectangle 46">
            <a:extLst>
              <a:ext uri="{FF2B5EF4-FFF2-40B4-BE49-F238E27FC236}">
                <a16:creationId xmlns:a16="http://schemas.microsoft.com/office/drawing/2014/main" id="{6FB613AD-00EA-4831-B6D3-32608400E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1"/>
            <a:ext cx="12192000" cy="3428999"/>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8" name="Content Placeholder 7" descr="Text&#10;&#10;Description automatically generated">
            <a:extLst>
              <a:ext uri="{FF2B5EF4-FFF2-40B4-BE49-F238E27FC236}">
                <a16:creationId xmlns:a16="http://schemas.microsoft.com/office/drawing/2014/main" id="{9891860A-5120-4C0D-9490-E1A7842AAD1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1339" y="4054885"/>
            <a:ext cx="11109674" cy="2221933"/>
          </a:xfrm>
          <a:prstGeom prst="rect">
            <a:avLst/>
          </a:prstGeom>
        </p:spPr>
      </p:pic>
      <p:pic>
        <p:nvPicPr>
          <p:cNvPr id="5" name="Audio 4">
            <a:hlinkClick r:id="" action="ppaction://media"/>
            <a:extLst>
              <a:ext uri="{FF2B5EF4-FFF2-40B4-BE49-F238E27FC236}">
                <a16:creationId xmlns:a16="http://schemas.microsoft.com/office/drawing/2014/main" id="{1C7884BE-CD4C-42B9-AF14-2404F8F626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7315828"/>
      </p:ext>
    </p:extLst>
  </p:cSld>
  <p:clrMapOvr>
    <a:masterClrMapping/>
  </p:clrMapOvr>
  <mc:AlternateContent xmlns:mc="http://schemas.openxmlformats.org/markup-compatibility/2006" xmlns:p14="http://schemas.microsoft.com/office/powerpoint/2010/main">
    <mc:Choice Requires="p14">
      <p:transition spd="slow" p14:dur="3750" advTm="51349">
        <p14:reveal/>
      </p:transition>
    </mc:Choice>
    <mc:Fallback xmlns="">
      <p:transition spd="slow" advTm="513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1389DA-09D0-47DC-B25C-4D25B2DC7B6C}"/>
              </a:ext>
            </a:extLst>
          </p:cNvPr>
          <p:cNvSpPr>
            <a:spLocks noGrp="1"/>
          </p:cNvSpPr>
          <p:nvPr>
            <p:ph type="title"/>
          </p:nvPr>
        </p:nvSpPr>
        <p:spPr>
          <a:xfrm>
            <a:off x="990000" y="540000"/>
            <a:ext cx="3528000" cy="2303213"/>
          </a:xfrm>
        </p:spPr>
        <p:txBody>
          <a:bodyPr vert="horz" lIns="91440" tIns="45720" rIns="91440" bIns="45720" rtlCol="0" anchor="ctr" anchorCtr="0">
            <a:normAutofit/>
          </a:bodyPr>
          <a:lstStyle/>
          <a:p>
            <a:pPr algn="ctr">
              <a:lnSpc>
                <a:spcPct val="90000"/>
              </a:lnSpc>
            </a:pPr>
            <a:r>
              <a:rPr lang="en-US" sz="3000" kern="1200" cap="none" spc="0" baseline="0" dirty="0">
                <a:solidFill>
                  <a:schemeClr val="tx1"/>
                </a:solidFill>
                <a:latin typeface="+mj-lt"/>
                <a:ea typeface="+mj-ea"/>
                <a:cs typeface="+mj-cs"/>
              </a:rPr>
              <a:t>Standard III: Instructional Practice</a:t>
            </a:r>
            <a:br>
              <a:rPr lang="en-US" sz="3000" kern="1200" cap="none" spc="0" baseline="0" dirty="0">
                <a:solidFill>
                  <a:schemeClr val="tx1"/>
                </a:solidFill>
                <a:latin typeface="+mj-lt"/>
                <a:ea typeface="+mj-ea"/>
                <a:cs typeface="+mj-cs"/>
              </a:rPr>
            </a:br>
            <a:r>
              <a:rPr lang="en-US" sz="3000" kern="1200" cap="none" spc="0" baseline="0" dirty="0">
                <a:solidFill>
                  <a:schemeClr val="tx1"/>
                </a:solidFill>
                <a:latin typeface="+mj-lt"/>
                <a:ea typeface="+mj-ea"/>
                <a:cs typeface="+mj-cs"/>
              </a:rPr>
              <a:t>Element III. 3</a:t>
            </a:r>
            <a:br>
              <a:rPr lang="en-US" sz="3200" kern="1200" cap="none" spc="0" baseline="0" dirty="0">
                <a:solidFill>
                  <a:schemeClr val="tx1"/>
                </a:solidFill>
                <a:latin typeface="+mj-lt"/>
                <a:ea typeface="+mj-ea"/>
                <a:cs typeface="+mj-cs"/>
              </a:rPr>
            </a:br>
            <a:endParaRPr lang="en-US" sz="3200" kern="1200" cap="none" spc="0" baseline="0" dirty="0">
              <a:solidFill>
                <a:schemeClr val="tx1"/>
              </a:solidFill>
              <a:latin typeface="+mj-lt"/>
              <a:ea typeface="+mj-ea"/>
              <a:cs typeface="+mj-cs"/>
            </a:endParaRPr>
          </a:p>
        </p:txBody>
      </p:sp>
      <p:cxnSp>
        <p:nvCxnSpPr>
          <p:cNvPr id="54" name="Straight Connector 53">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BC0104B-577C-4B59-82FF-D880D700237E}"/>
              </a:ext>
            </a:extLst>
          </p:cNvPr>
          <p:cNvSpPr>
            <a:spLocks noGrp="1"/>
          </p:cNvSpPr>
          <p:nvPr>
            <p:ph type="body" sz="half" idx="2"/>
          </p:nvPr>
        </p:nvSpPr>
        <p:spPr>
          <a:xfrm>
            <a:off x="5543552" y="450000"/>
            <a:ext cx="6107460" cy="2484000"/>
          </a:xfrm>
        </p:spPr>
        <p:txBody>
          <a:bodyPr vert="horz" lIns="91440" tIns="45720" rIns="91440" bIns="45720" rtlCol="0" anchor="t">
            <a:normAutofit/>
          </a:bodyPr>
          <a:lstStyle/>
          <a:p>
            <a:pPr marL="342900" indent="-342900">
              <a:buFont typeface="Wingdings" panose="05000000000000000000" pitchFamily="2" charset="2"/>
              <a:buChar char="v"/>
            </a:pPr>
            <a:r>
              <a:rPr lang="en-US" sz="1200" b="1" dirty="0">
                <a:latin typeface="Arial" panose="020B0604020202020204" pitchFamily="34" charset="0"/>
                <a:cs typeface="Arial" panose="020B0604020202020204" pitchFamily="34" charset="0"/>
              </a:rPr>
              <a:t>I can statement with success criteria</a:t>
            </a:r>
          </a:p>
          <a:p>
            <a:pPr marL="800100" lvl="1" indent="-342900">
              <a:lnSpc>
                <a:spcPct val="120000"/>
              </a:lnSpc>
              <a:spcBef>
                <a:spcPts val="0"/>
              </a:spcBef>
              <a:buFont typeface="Wingdings" panose="05000000000000000000" pitchFamily="2" charset="2"/>
              <a:buChar char="v"/>
            </a:pPr>
            <a:r>
              <a:rPr lang="en-US" sz="1200" b="1" dirty="0">
                <a:latin typeface="Arial" panose="020B0604020202020204" pitchFamily="34" charset="0"/>
                <a:cs typeface="Arial" panose="020B0604020202020204" pitchFamily="34" charset="0"/>
              </a:rPr>
              <a:t>I Can</a:t>
            </a:r>
          </a:p>
          <a:p>
            <a:pPr marL="800100" lvl="1" indent="-342900">
              <a:lnSpc>
                <a:spcPct val="120000"/>
              </a:lnSpc>
              <a:spcBef>
                <a:spcPts val="0"/>
              </a:spcBef>
              <a:buFont typeface="Wingdings" panose="05000000000000000000" pitchFamily="2" charset="2"/>
              <a:buChar char="v"/>
            </a:pPr>
            <a:r>
              <a:rPr lang="en-US" sz="1200" b="1" dirty="0">
                <a:latin typeface="Arial" panose="020B0604020202020204" pitchFamily="34" charset="0"/>
                <a:cs typeface="Arial" panose="020B0604020202020204" pitchFamily="34" charset="0"/>
              </a:rPr>
              <a:t>So I Can…</a:t>
            </a:r>
          </a:p>
          <a:p>
            <a:pPr marL="800100" lvl="1" indent="-342900">
              <a:lnSpc>
                <a:spcPct val="120000"/>
              </a:lnSpc>
              <a:spcBef>
                <a:spcPts val="0"/>
              </a:spcBef>
              <a:buFont typeface="Wingdings" panose="05000000000000000000" pitchFamily="2" charset="2"/>
              <a:buChar char="v"/>
            </a:pPr>
            <a:r>
              <a:rPr lang="en-US" sz="1200" b="1" dirty="0">
                <a:latin typeface="Arial" panose="020B0604020202020204" pitchFamily="34" charset="0"/>
                <a:cs typeface="Arial" panose="020B0604020202020204" pitchFamily="34" charset="0"/>
              </a:rPr>
              <a:t>I Know…</a:t>
            </a:r>
          </a:p>
          <a:p>
            <a:pPr marL="342900" indent="-342900">
              <a:buFont typeface="Wingdings" panose="05000000000000000000" pitchFamily="2" charset="2"/>
              <a:buChar char="v"/>
            </a:pPr>
            <a:r>
              <a:rPr lang="en-US" sz="1200" b="1" dirty="0">
                <a:latin typeface="Arial" panose="020B0604020202020204" pitchFamily="34" charset="0"/>
                <a:cs typeface="Arial" panose="020B0604020202020204" pitchFamily="34" charset="0"/>
              </a:rPr>
              <a:t>Rubrics</a:t>
            </a:r>
          </a:p>
          <a:p>
            <a:pPr marL="342900" indent="-342900">
              <a:buFont typeface="Wingdings" panose="05000000000000000000" pitchFamily="2" charset="2"/>
              <a:buChar char="v"/>
            </a:pPr>
            <a:r>
              <a:rPr lang="en-US" sz="1200" b="1" dirty="0">
                <a:latin typeface="Arial" panose="020B0604020202020204" pitchFamily="34" charset="0"/>
                <a:cs typeface="Arial" panose="020B0604020202020204" pitchFamily="34" charset="0"/>
              </a:rPr>
              <a:t>Exemplars </a:t>
            </a:r>
          </a:p>
        </p:txBody>
      </p:sp>
      <p:sp useBgFill="1">
        <p:nvSpPr>
          <p:cNvPr id="56" name="Rectangle 55">
            <a:extLst>
              <a:ext uri="{FF2B5EF4-FFF2-40B4-BE49-F238E27FC236}">
                <a16:creationId xmlns:a16="http://schemas.microsoft.com/office/drawing/2014/main" id="{6FB613AD-00EA-4831-B6D3-32608400E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1"/>
            <a:ext cx="12192000" cy="3428999"/>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7" name="Content Placeholder 6" descr="Graphical user interface, text, application&#10;&#10;Description automatically generated">
            <a:extLst>
              <a:ext uri="{FF2B5EF4-FFF2-40B4-BE49-F238E27FC236}">
                <a16:creationId xmlns:a16="http://schemas.microsoft.com/office/drawing/2014/main" id="{1F61D94A-422D-4B41-9CB1-C7B0C2B07F6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1339" y="4027110"/>
            <a:ext cx="11109674" cy="2277482"/>
          </a:xfrm>
          <a:prstGeom prst="rect">
            <a:avLst/>
          </a:prstGeom>
        </p:spPr>
      </p:pic>
      <p:pic>
        <p:nvPicPr>
          <p:cNvPr id="3" name="Audio 2">
            <a:hlinkClick r:id="" action="ppaction://media"/>
            <a:extLst>
              <a:ext uri="{FF2B5EF4-FFF2-40B4-BE49-F238E27FC236}">
                <a16:creationId xmlns:a16="http://schemas.microsoft.com/office/drawing/2014/main" id="{3690F49B-E6A3-4A22-A7AA-215599DF38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2623294"/>
      </p:ext>
    </p:extLst>
  </p:cSld>
  <p:clrMapOvr>
    <a:masterClrMapping/>
  </p:clrMapOvr>
  <mc:AlternateContent xmlns:mc="http://schemas.openxmlformats.org/markup-compatibility/2006" xmlns:p14="http://schemas.microsoft.com/office/powerpoint/2010/main">
    <mc:Choice Requires="p14">
      <p:transition spd="slow" p14:dur="3750" advTm="75312">
        <p14:reveal/>
      </p:transition>
    </mc:Choice>
    <mc:Fallback xmlns="">
      <p:transition spd="slow" advTm="753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68" name="Straight Connector 60">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0" name="Group 62">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64" name="Group 63">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66"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72"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69" name="Rectangle 68">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1389DA-09D0-47DC-B25C-4D25B2DC7B6C}"/>
              </a:ext>
            </a:extLst>
          </p:cNvPr>
          <p:cNvSpPr>
            <a:spLocks noGrp="1"/>
          </p:cNvSpPr>
          <p:nvPr>
            <p:ph type="title"/>
          </p:nvPr>
        </p:nvSpPr>
        <p:spPr>
          <a:xfrm>
            <a:off x="0" y="74095"/>
            <a:ext cx="4457690" cy="1720850"/>
          </a:xfrm>
        </p:spPr>
        <p:txBody>
          <a:bodyPr vert="horz" lIns="91440" tIns="45720" rIns="91440" bIns="45720" rtlCol="0" anchor="ctr" anchorCtr="0">
            <a:normAutofit/>
          </a:bodyPr>
          <a:lstStyle/>
          <a:p>
            <a:pPr algn="ctr">
              <a:lnSpc>
                <a:spcPct val="90000"/>
              </a:lnSpc>
            </a:pPr>
            <a:r>
              <a:rPr lang="en-US" sz="3000" dirty="0"/>
              <a:t>Standard III: </a:t>
            </a:r>
            <a:br>
              <a:rPr lang="en-US" sz="3000" dirty="0"/>
            </a:br>
            <a:r>
              <a:rPr lang="en-US" sz="3000" dirty="0"/>
              <a:t>Instructional Practice</a:t>
            </a:r>
            <a:br>
              <a:rPr lang="en-US" sz="3000" dirty="0"/>
            </a:br>
            <a:r>
              <a:rPr lang="en-US" sz="3000" dirty="0"/>
              <a:t>Element III. 4</a:t>
            </a:r>
            <a:br>
              <a:rPr lang="en-US" sz="2600" dirty="0"/>
            </a:br>
            <a:endParaRPr lang="en-US" sz="2600" dirty="0"/>
          </a:p>
        </p:txBody>
      </p:sp>
      <p:cxnSp>
        <p:nvCxnSpPr>
          <p:cNvPr id="71" name="Straight Connector 70">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392239"/>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73" name="Rectangle 72">
            <a:extLst>
              <a:ext uri="{FF2B5EF4-FFF2-40B4-BE49-F238E27FC236}">
                <a16:creationId xmlns:a16="http://schemas.microsoft.com/office/drawing/2014/main" id="{5803EFCD-EE34-4F9B-896E-857170114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43213"/>
            <a:ext cx="12192000" cy="4014787"/>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8" name="Content Placeholder 7" descr="Graphical user interface, text&#10;&#10;Description automatically generated">
            <a:extLst>
              <a:ext uri="{FF2B5EF4-FFF2-40B4-BE49-F238E27FC236}">
                <a16:creationId xmlns:a16="http://schemas.microsoft.com/office/drawing/2014/main" id="{FAAC8720-D7FC-4613-93F6-ABC24AA2AC1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93568" y="3384000"/>
            <a:ext cx="10205216" cy="2934000"/>
          </a:xfrm>
          <a:prstGeom prst="rect">
            <a:avLst/>
          </a:prstGeom>
        </p:spPr>
      </p:pic>
      <p:sp>
        <p:nvSpPr>
          <p:cNvPr id="4" name="Text Placeholder 3">
            <a:extLst>
              <a:ext uri="{FF2B5EF4-FFF2-40B4-BE49-F238E27FC236}">
                <a16:creationId xmlns:a16="http://schemas.microsoft.com/office/drawing/2014/main" id="{9BC0104B-577C-4B59-82FF-D880D700237E}"/>
              </a:ext>
            </a:extLst>
          </p:cNvPr>
          <p:cNvSpPr>
            <a:spLocks noGrp="1"/>
          </p:cNvSpPr>
          <p:nvPr>
            <p:ph type="body" sz="half" idx="2"/>
          </p:nvPr>
        </p:nvSpPr>
        <p:spPr>
          <a:xfrm>
            <a:off x="4043804" y="16329"/>
            <a:ext cx="7381016" cy="2484000"/>
          </a:xfrm>
        </p:spPr>
        <p:txBody>
          <a:bodyPr vert="horz" lIns="91440" tIns="45720" rIns="91440" bIns="45720" rtlCol="0" anchor="t">
            <a:normAutofit fontScale="25000" lnSpcReduction="20000"/>
          </a:bodyPr>
          <a:lstStyle/>
          <a:p>
            <a:pPr marL="342900" indent="-342900">
              <a:buFont typeface="Wingdings" panose="05000000000000000000" pitchFamily="2" charset="2"/>
              <a:buChar char="v"/>
            </a:pPr>
            <a:r>
              <a:rPr lang="en-US" sz="4000" b="1" dirty="0">
                <a:latin typeface="Arial" panose="020B0604020202020204" pitchFamily="34" charset="0"/>
                <a:cs typeface="Arial" panose="020B0604020202020204" pitchFamily="34" charset="0"/>
              </a:rPr>
              <a:t>Differentiate the content by designing activities for groups and independent practice that align to the various levels of rigor and relevance </a:t>
            </a:r>
          </a:p>
          <a:p>
            <a:pPr marL="342900" indent="-342900">
              <a:buFont typeface="Wingdings" panose="05000000000000000000" pitchFamily="2" charset="2"/>
              <a:buChar char="v"/>
            </a:pPr>
            <a:r>
              <a:rPr lang="en-US" sz="4000" b="1" dirty="0">
                <a:latin typeface="Arial" panose="020B0604020202020204" pitchFamily="34" charset="0"/>
                <a:cs typeface="Arial" panose="020B0604020202020204" pitchFamily="34" charset="0"/>
              </a:rPr>
              <a:t>Meet with small groups to re-teach an idea or skill for struggling learners, or to extend the thinking or skills of advanced learners</a:t>
            </a:r>
          </a:p>
          <a:p>
            <a:pPr marL="342900" indent="-342900">
              <a:buFont typeface="Wingdings" panose="05000000000000000000" pitchFamily="2" charset="2"/>
              <a:buChar char="v"/>
            </a:pPr>
            <a:r>
              <a:rPr lang="en-US" sz="4000" b="1" dirty="0">
                <a:latin typeface="Arial" panose="020B0604020202020204" pitchFamily="34" charset="0"/>
                <a:cs typeface="Arial" panose="020B0604020202020204" pitchFamily="34" charset="0"/>
              </a:rPr>
              <a:t>Use tiered activities through which all learners work with the same important understandings and skills, but proceed with different levels of support, challenge, or complexity</a:t>
            </a:r>
          </a:p>
          <a:p>
            <a:pPr marL="342900" indent="-342900">
              <a:buFont typeface="Wingdings" panose="05000000000000000000" pitchFamily="2" charset="2"/>
              <a:buChar char="v"/>
            </a:pPr>
            <a:r>
              <a:rPr lang="en-US" sz="4000" b="1" dirty="0">
                <a:latin typeface="Arial" panose="020B0604020202020204" pitchFamily="34" charset="0"/>
                <a:cs typeface="Arial" panose="020B0604020202020204" pitchFamily="34" charset="0"/>
              </a:rPr>
              <a:t>Offer manipulatives or other hands-on supports for students who need them</a:t>
            </a:r>
          </a:p>
          <a:p>
            <a:pPr marL="342900" indent="-342900">
              <a:buFont typeface="Wingdings" panose="05000000000000000000" pitchFamily="2" charset="2"/>
              <a:buChar char="v"/>
            </a:pPr>
            <a:r>
              <a:rPr lang="en-US" sz="4000" b="1" dirty="0">
                <a:latin typeface="Arial" panose="020B0604020202020204" pitchFamily="34" charset="0"/>
                <a:cs typeface="Arial" panose="020B0604020202020204" pitchFamily="34" charset="0"/>
              </a:rPr>
              <a:t>Use reading materials at varying readability levels</a:t>
            </a:r>
          </a:p>
          <a:p>
            <a:pPr marL="342900" indent="-342900">
              <a:buFont typeface="Wingdings" panose="05000000000000000000" pitchFamily="2" charset="2"/>
              <a:buChar char="v"/>
            </a:pPr>
            <a:r>
              <a:rPr lang="en-US" sz="4000" b="1" dirty="0">
                <a:latin typeface="Arial" panose="020B0604020202020204" pitchFamily="34" charset="0"/>
                <a:cs typeface="Arial" panose="020B0604020202020204" pitchFamily="34" charset="0"/>
              </a:rPr>
              <a:t>Use rubrics that match and extend students' varied skills levels</a:t>
            </a:r>
          </a:p>
          <a:p>
            <a:pPr marL="342900" indent="-342900">
              <a:buFont typeface="Wingdings" panose="05000000000000000000" pitchFamily="2" charset="2"/>
              <a:buChar char="v"/>
            </a:pPr>
            <a:r>
              <a:rPr lang="en-US" sz="4000" b="1" dirty="0">
                <a:latin typeface="Arial" panose="020B0604020202020204" pitchFamily="34" charset="0"/>
                <a:cs typeface="Arial" panose="020B0604020202020204" pitchFamily="34" charset="0"/>
              </a:rPr>
              <a:t>Assign differentiated roles and responsibilities </a:t>
            </a:r>
          </a:p>
          <a:p>
            <a:pPr marL="342900" indent="-342900">
              <a:buFont typeface="Wingdings" panose="05000000000000000000" pitchFamily="2" charset="2"/>
              <a:buChar char="v"/>
            </a:pPr>
            <a:endParaRPr lang="en-US" dirty="0"/>
          </a:p>
          <a:p>
            <a:endParaRPr lang="en-US" dirty="0"/>
          </a:p>
          <a:p>
            <a:endParaRPr lang="en-US" dirty="0"/>
          </a:p>
        </p:txBody>
      </p:sp>
      <p:pic>
        <p:nvPicPr>
          <p:cNvPr id="3" name="Audio 2">
            <a:hlinkClick r:id="" action="ppaction://media"/>
            <a:extLst>
              <a:ext uri="{FF2B5EF4-FFF2-40B4-BE49-F238E27FC236}">
                <a16:creationId xmlns:a16="http://schemas.microsoft.com/office/drawing/2014/main" id="{FC916938-9645-4B6F-A3F9-6A14FC00D6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5093200"/>
      </p:ext>
    </p:extLst>
  </p:cSld>
  <p:clrMapOvr>
    <a:masterClrMapping/>
  </p:clrMapOvr>
  <mc:AlternateContent xmlns:mc="http://schemas.openxmlformats.org/markup-compatibility/2006" xmlns:p14="http://schemas.microsoft.com/office/powerpoint/2010/main">
    <mc:Choice Requires="p14">
      <p:transition spd="slow" p14:dur="3750" advTm="47599">
        <p14:reveal/>
      </p:transition>
    </mc:Choice>
    <mc:Fallback xmlns="">
      <p:transition spd="slow" advTm="475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1389DA-09D0-47DC-B25C-4D25B2DC7B6C}"/>
              </a:ext>
            </a:extLst>
          </p:cNvPr>
          <p:cNvSpPr>
            <a:spLocks noGrp="1"/>
          </p:cNvSpPr>
          <p:nvPr>
            <p:ph type="title"/>
          </p:nvPr>
        </p:nvSpPr>
        <p:spPr>
          <a:xfrm>
            <a:off x="990000" y="540000"/>
            <a:ext cx="3528000" cy="2303213"/>
          </a:xfrm>
        </p:spPr>
        <p:txBody>
          <a:bodyPr vert="horz" lIns="91440" tIns="45720" rIns="91440" bIns="45720" rtlCol="0" anchor="ctr" anchorCtr="0">
            <a:normAutofit/>
          </a:bodyPr>
          <a:lstStyle/>
          <a:p>
            <a:pPr algn="ctr">
              <a:lnSpc>
                <a:spcPct val="90000"/>
              </a:lnSpc>
            </a:pPr>
            <a:r>
              <a:rPr lang="en-US" sz="3000" kern="1200" cap="none" spc="0" baseline="0" dirty="0">
                <a:solidFill>
                  <a:schemeClr val="tx1"/>
                </a:solidFill>
                <a:latin typeface="+mj-lt"/>
                <a:ea typeface="+mj-ea"/>
                <a:cs typeface="+mj-cs"/>
              </a:rPr>
              <a:t>Standard III: Instructional Practice</a:t>
            </a:r>
            <a:br>
              <a:rPr lang="en-US" sz="3000" kern="1200" cap="none" spc="0" baseline="0" dirty="0">
                <a:solidFill>
                  <a:schemeClr val="tx1"/>
                </a:solidFill>
                <a:latin typeface="+mj-lt"/>
                <a:ea typeface="+mj-ea"/>
                <a:cs typeface="+mj-cs"/>
              </a:rPr>
            </a:br>
            <a:r>
              <a:rPr lang="en-US" sz="3000" kern="1200" cap="none" spc="0" baseline="0" dirty="0">
                <a:solidFill>
                  <a:schemeClr val="tx1"/>
                </a:solidFill>
                <a:latin typeface="+mj-lt"/>
                <a:ea typeface="+mj-ea"/>
                <a:cs typeface="+mj-cs"/>
              </a:rPr>
              <a:t>Element III. 6</a:t>
            </a:r>
            <a:br>
              <a:rPr lang="en-US" sz="3200" kern="1200" cap="none" spc="0" baseline="0" dirty="0">
                <a:solidFill>
                  <a:schemeClr val="tx1"/>
                </a:solidFill>
                <a:latin typeface="+mj-lt"/>
                <a:ea typeface="+mj-ea"/>
                <a:cs typeface="+mj-cs"/>
              </a:rPr>
            </a:br>
            <a:endParaRPr lang="en-US" sz="3200" kern="1200" cap="none" spc="0" baseline="0" dirty="0">
              <a:solidFill>
                <a:schemeClr val="tx1"/>
              </a:solidFill>
              <a:latin typeface="+mj-lt"/>
              <a:ea typeface="+mj-ea"/>
              <a:cs typeface="+mj-cs"/>
            </a:endParaRPr>
          </a:p>
        </p:txBody>
      </p:sp>
      <p:cxnSp>
        <p:nvCxnSpPr>
          <p:cNvPr id="80" name="Straight Connector 79">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BC0104B-577C-4B59-82FF-D880D700237E}"/>
              </a:ext>
            </a:extLst>
          </p:cNvPr>
          <p:cNvSpPr>
            <a:spLocks noGrp="1"/>
          </p:cNvSpPr>
          <p:nvPr>
            <p:ph type="body" sz="half" idx="2"/>
          </p:nvPr>
        </p:nvSpPr>
        <p:spPr>
          <a:xfrm>
            <a:off x="5543552" y="450000"/>
            <a:ext cx="6107460" cy="2484000"/>
          </a:xfrm>
        </p:spPr>
        <p:txBody>
          <a:bodyPr vert="horz" lIns="91440" tIns="45720" rIns="91440" bIns="45720" rtlCol="0" anchor="t">
            <a:normAutofit fontScale="47500" lnSpcReduction="20000"/>
          </a:bodyPr>
          <a:lstStyle/>
          <a:p>
            <a:pPr marL="342900" indent="-342900">
              <a:buFont typeface="Wingdings" panose="05000000000000000000" pitchFamily="2" charset="2"/>
              <a:buChar char="v"/>
            </a:pPr>
            <a:r>
              <a:rPr lang="en-US" sz="2100" b="1" dirty="0">
                <a:latin typeface="Arial" panose="020B0604020202020204" pitchFamily="34" charset="0"/>
                <a:cs typeface="Arial" panose="020B0604020202020204" pitchFamily="34" charset="0"/>
              </a:rPr>
              <a:t>Provide opportunities both written and oral to students to synthesize information, think critically and problem solve (stop ‘n jot, journaling)</a:t>
            </a:r>
          </a:p>
          <a:p>
            <a:pPr marL="342900" indent="-342900">
              <a:buFont typeface="Wingdings" panose="05000000000000000000" pitchFamily="2" charset="2"/>
              <a:buChar char="v"/>
            </a:pPr>
            <a:r>
              <a:rPr lang="en-US" sz="2100" b="1" dirty="0">
                <a:latin typeface="Arial" panose="020B0604020202020204" pitchFamily="34" charset="0"/>
                <a:cs typeface="Arial" panose="020B0604020202020204" pitchFamily="34" charset="0"/>
              </a:rPr>
              <a:t>Utilize exit passes, “Do </a:t>
            </a:r>
            <a:r>
              <a:rPr lang="en-US" sz="2100" b="1" dirty="0" err="1">
                <a:latin typeface="Arial" panose="020B0604020202020204" pitchFamily="34" charset="0"/>
                <a:cs typeface="Arial" panose="020B0604020202020204" pitchFamily="34" charset="0"/>
              </a:rPr>
              <a:t>Nows</a:t>
            </a:r>
            <a:r>
              <a:rPr lang="en-US" sz="2100" b="1" dirty="0">
                <a:latin typeface="Arial" panose="020B0604020202020204" pitchFamily="34" charset="0"/>
                <a:cs typeface="Arial" panose="020B0604020202020204" pitchFamily="34" charset="0"/>
              </a:rPr>
              <a:t>”, learning/response logs, journals to pre-assess and inform instruction </a:t>
            </a:r>
          </a:p>
          <a:p>
            <a:pPr marL="342900" indent="-342900">
              <a:buFont typeface="Wingdings" panose="05000000000000000000" pitchFamily="2" charset="2"/>
              <a:buChar char="v"/>
            </a:pPr>
            <a:r>
              <a:rPr lang="en-US" sz="2100" b="1" dirty="0">
                <a:latin typeface="Arial" panose="020B0604020202020204" pitchFamily="34" charset="0"/>
                <a:cs typeface="Arial" panose="020B0604020202020204" pitchFamily="34" charset="0"/>
              </a:rPr>
              <a:t>Provide constant feedback to advance student learning </a:t>
            </a:r>
          </a:p>
          <a:p>
            <a:pPr marL="342900" indent="-342900">
              <a:buFont typeface="Wingdings" panose="05000000000000000000" pitchFamily="2" charset="2"/>
              <a:buChar char="v"/>
            </a:pPr>
            <a:r>
              <a:rPr lang="en-US" sz="2100" b="1" dirty="0">
                <a:latin typeface="Arial" panose="020B0604020202020204" pitchFamily="34" charset="0"/>
                <a:cs typeface="Arial" panose="020B0604020202020204" pitchFamily="34" charset="0"/>
              </a:rPr>
              <a:t>Use informal notes, check for understanding, checklists, conferring notes to adapt instruction to meet students needs </a:t>
            </a:r>
          </a:p>
          <a:p>
            <a:pPr marL="285750" indent="-285750">
              <a:buFont typeface="Wingdings" panose="05000000000000000000" pitchFamily="2" charset="2"/>
              <a:buChar char="v"/>
            </a:pPr>
            <a:r>
              <a:rPr lang="en-US" sz="2100" b="1" dirty="0">
                <a:effectLst/>
                <a:latin typeface="Arial" panose="020B0604020202020204" pitchFamily="34" charset="0"/>
                <a:ea typeface="Calibri" panose="020F0502020204030204" pitchFamily="34" charset="0"/>
                <a:cs typeface="Arial" panose="020B0604020202020204" pitchFamily="34" charset="0"/>
              </a:rPr>
              <a:t> Utilize a </a:t>
            </a:r>
            <a:r>
              <a:rPr lang="en-US" sz="2100" b="1" dirty="0" err="1">
                <a:effectLst/>
                <a:latin typeface="Arial" panose="020B0604020202020204" pitchFamily="34" charset="0"/>
                <a:ea typeface="Calibri" panose="020F0502020204030204" pitchFamily="34" charset="0"/>
                <a:cs typeface="Arial" panose="020B0604020202020204" pitchFamily="34" charset="0"/>
              </a:rPr>
              <a:t>KLQ</a:t>
            </a:r>
            <a:r>
              <a:rPr lang="en-US" sz="2100" b="1" dirty="0">
                <a:effectLst/>
                <a:latin typeface="Arial" panose="020B0604020202020204" pitchFamily="34" charset="0"/>
                <a:ea typeface="Calibri" panose="020F0502020204030204" pitchFamily="34" charset="0"/>
                <a:cs typeface="Arial" panose="020B0604020202020204" pitchFamily="34" charset="0"/>
              </a:rPr>
              <a:t> (Know/Learned/Questions) Graphic Organizer. Students are able to write questions they have on the content to </a:t>
            </a:r>
            <a:r>
              <a:rPr lang="en-US" sz="2100" b="1" dirty="0">
                <a:latin typeface="Arial" panose="020B0604020202020204" pitchFamily="34" charset="0"/>
                <a:ea typeface="Calibri" panose="020F0502020204030204" pitchFamily="34" charset="0"/>
                <a:cs typeface="Arial" panose="020B0604020202020204" pitchFamily="34" charset="0"/>
              </a:rPr>
              <a:t>inform </a:t>
            </a:r>
            <a:r>
              <a:rPr lang="en-US" sz="2100" b="1" dirty="0">
                <a:effectLst/>
                <a:latin typeface="Arial" panose="020B0604020202020204" pitchFamily="34" charset="0"/>
                <a:ea typeface="Calibri" panose="020F0502020204030204" pitchFamily="34" charset="0"/>
                <a:cs typeface="Arial" panose="020B0604020202020204" pitchFamily="34" charset="0"/>
              </a:rPr>
              <a:t>instruction the next</a:t>
            </a:r>
            <a:r>
              <a:rPr lang="en-US" sz="2100" b="1" spc="-45" dirty="0">
                <a:effectLst/>
                <a:latin typeface="Arial" panose="020B0604020202020204" pitchFamily="34" charset="0"/>
                <a:ea typeface="Calibri" panose="020F0502020204030204" pitchFamily="34" charset="0"/>
                <a:cs typeface="Arial" panose="020B0604020202020204" pitchFamily="34" charset="0"/>
              </a:rPr>
              <a:t> </a:t>
            </a:r>
            <a:r>
              <a:rPr lang="en-US" sz="2100" b="1" dirty="0">
                <a:effectLst/>
                <a:latin typeface="Arial" panose="020B0604020202020204" pitchFamily="34" charset="0"/>
                <a:ea typeface="Calibri" panose="020F0502020204030204" pitchFamily="34" charset="0"/>
                <a:cs typeface="Arial" panose="020B0604020202020204" pitchFamily="34" charset="0"/>
              </a:rPr>
              <a:t>day</a:t>
            </a:r>
          </a:p>
          <a:p>
            <a:endParaRPr lang="en-US" dirty="0"/>
          </a:p>
        </p:txBody>
      </p:sp>
      <p:sp useBgFill="1">
        <p:nvSpPr>
          <p:cNvPr id="82" name="Rectangle 81">
            <a:extLst>
              <a:ext uri="{FF2B5EF4-FFF2-40B4-BE49-F238E27FC236}">
                <a16:creationId xmlns:a16="http://schemas.microsoft.com/office/drawing/2014/main" id="{6FB613AD-00EA-4831-B6D3-32608400E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1"/>
            <a:ext cx="12192000" cy="3428999"/>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7" name="Content Placeholder 6" descr="Text&#10;&#10;Description automatically generated">
            <a:extLst>
              <a:ext uri="{FF2B5EF4-FFF2-40B4-BE49-F238E27FC236}">
                <a16:creationId xmlns:a16="http://schemas.microsoft.com/office/drawing/2014/main" id="{DC11CD1D-36B0-4EDE-8270-48621C312E9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29983" y="4016374"/>
            <a:ext cx="10332386" cy="2298955"/>
          </a:xfrm>
          <a:prstGeom prst="rect">
            <a:avLst/>
          </a:prstGeom>
        </p:spPr>
      </p:pic>
      <p:pic>
        <p:nvPicPr>
          <p:cNvPr id="3" name="Audio 2">
            <a:hlinkClick r:id="" action="ppaction://media"/>
            <a:extLst>
              <a:ext uri="{FF2B5EF4-FFF2-40B4-BE49-F238E27FC236}">
                <a16:creationId xmlns:a16="http://schemas.microsoft.com/office/drawing/2014/main" id="{6C22358E-8282-455E-8DA9-6D59CF83EC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9995673"/>
      </p:ext>
    </p:extLst>
  </p:cSld>
  <p:clrMapOvr>
    <a:masterClrMapping/>
  </p:clrMapOvr>
  <mc:AlternateContent xmlns:mc="http://schemas.openxmlformats.org/markup-compatibility/2006" xmlns:p14="http://schemas.microsoft.com/office/powerpoint/2010/main">
    <mc:Choice Requires="p14">
      <p:transition spd="slow" p14:dur="3750" advTm="54112">
        <p14:reveal/>
      </p:transition>
    </mc:Choice>
    <mc:Fallback xmlns="">
      <p:transition spd="slow" advTm="541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7" name="Straight Connector 86">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90" name="Group 89">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92"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91"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95" name="Rectangle 94">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1389DA-09D0-47DC-B25C-4D25B2DC7B6C}"/>
              </a:ext>
            </a:extLst>
          </p:cNvPr>
          <p:cNvSpPr>
            <a:spLocks noGrp="1"/>
          </p:cNvSpPr>
          <p:nvPr>
            <p:ph type="title"/>
          </p:nvPr>
        </p:nvSpPr>
        <p:spPr>
          <a:xfrm>
            <a:off x="540988" y="847542"/>
            <a:ext cx="4457690" cy="1720850"/>
          </a:xfrm>
        </p:spPr>
        <p:txBody>
          <a:bodyPr vert="horz" lIns="91440" tIns="45720" rIns="91440" bIns="45720" rtlCol="0" anchor="ctr" anchorCtr="0">
            <a:normAutofit/>
          </a:bodyPr>
          <a:lstStyle/>
          <a:p>
            <a:pPr algn="ctr">
              <a:lnSpc>
                <a:spcPct val="90000"/>
              </a:lnSpc>
            </a:pPr>
            <a:r>
              <a:rPr lang="en-US" sz="3000" dirty="0"/>
              <a:t>Standard IV: </a:t>
            </a:r>
            <a:br>
              <a:rPr lang="en-US" sz="3000" dirty="0"/>
            </a:br>
            <a:r>
              <a:rPr lang="en-US" sz="3000" dirty="0"/>
              <a:t>Learning Environment</a:t>
            </a:r>
            <a:br>
              <a:rPr lang="en-US" sz="3000" dirty="0"/>
            </a:br>
            <a:r>
              <a:rPr lang="en-US" sz="3000" dirty="0"/>
              <a:t>Element IV. 3</a:t>
            </a:r>
            <a:br>
              <a:rPr lang="en-US" sz="2600" dirty="0"/>
            </a:br>
            <a:endParaRPr lang="en-US" sz="2600" dirty="0"/>
          </a:p>
        </p:txBody>
      </p:sp>
      <p:cxnSp>
        <p:nvCxnSpPr>
          <p:cNvPr id="97" name="Straight Connector 96">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392239"/>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99" name="Rectangle 98">
            <a:extLst>
              <a:ext uri="{FF2B5EF4-FFF2-40B4-BE49-F238E27FC236}">
                <a16:creationId xmlns:a16="http://schemas.microsoft.com/office/drawing/2014/main" id="{5803EFCD-EE34-4F9B-896E-857170114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43213"/>
            <a:ext cx="12192000" cy="4014787"/>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8" name="Content Placeholder 7" descr="Text&#10;&#10;Description automatically generated with medium confidence">
            <a:extLst>
              <a:ext uri="{FF2B5EF4-FFF2-40B4-BE49-F238E27FC236}">
                <a16:creationId xmlns:a16="http://schemas.microsoft.com/office/drawing/2014/main" id="{DE4F1CCC-08CF-4DAD-816C-D12C90E6773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1339" y="3392855"/>
            <a:ext cx="11109674" cy="2916290"/>
          </a:xfrm>
          <a:prstGeom prst="rect">
            <a:avLst/>
          </a:prstGeom>
        </p:spPr>
      </p:pic>
      <p:sp>
        <p:nvSpPr>
          <p:cNvPr id="4" name="Text Placeholder 3">
            <a:extLst>
              <a:ext uri="{FF2B5EF4-FFF2-40B4-BE49-F238E27FC236}">
                <a16:creationId xmlns:a16="http://schemas.microsoft.com/office/drawing/2014/main" id="{9BC0104B-577C-4B59-82FF-D880D700237E}"/>
              </a:ext>
            </a:extLst>
          </p:cNvPr>
          <p:cNvSpPr>
            <a:spLocks noGrp="1"/>
          </p:cNvSpPr>
          <p:nvPr>
            <p:ph type="body" sz="half" idx="2"/>
          </p:nvPr>
        </p:nvSpPr>
        <p:spPr>
          <a:xfrm>
            <a:off x="4649570" y="59842"/>
            <a:ext cx="7542429" cy="2484000"/>
          </a:xfrm>
        </p:spPr>
        <p:txBody>
          <a:bodyPr vert="horz" lIns="91440" tIns="45720" rIns="91440" bIns="45720" rtlCol="0" anchor="t">
            <a:normAutofit fontScale="55000" lnSpcReduction="20000"/>
          </a:bodyPr>
          <a:lstStyle/>
          <a:p>
            <a:r>
              <a:rPr lang="en-US" b="1" dirty="0">
                <a:latin typeface="Arial" panose="020B0604020202020204" pitchFamily="34" charset="0"/>
                <a:cs typeface="Arial" panose="020B0604020202020204" pitchFamily="34" charset="0"/>
              </a:rPr>
              <a:t>• Establish classroom management strategies to promote an environment that allows students to seamlessly work independently/collaboratively</a:t>
            </a:r>
          </a:p>
          <a:p>
            <a:r>
              <a:rPr lang="en-US" b="1" dirty="0">
                <a:latin typeface="Arial" panose="020B0604020202020204" pitchFamily="34" charset="0"/>
                <a:cs typeface="Arial" panose="020B0604020202020204" pitchFamily="34" charset="0"/>
              </a:rPr>
              <a:t>• Purposefully group students to promote independent and collaborative outcomes</a:t>
            </a:r>
          </a:p>
          <a:p>
            <a:r>
              <a:rPr lang="en-US" b="1" dirty="0">
                <a:latin typeface="Arial" panose="020B0604020202020204" pitchFamily="34" charset="0"/>
                <a:cs typeface="Arial" panose="020B0604020202020204" pitchFamily="34" charset="0"/>
              </a:rPr>
              <a:t>• Incorporate procedures to maximize student time on task ensuring efficient use of resources, transitions, and physical space</a:t>
            </a:r>
          </a:p>
          <a:p>
            <a:r>
              <a:rPr lang="en-US" b="1" dirty="0">
                <a:latin typeface="Arial" panose="020B0604020202020204" pitchFamily="34" charset="0"/>
                <a:cs typeface="Arial" panose="020B0604020202020204" pitchFamily="34" charset="0"/>
              </a:rPr>
              <a:t>• Celebrate positive behavior and refer to the classroom essential agreements and learner profiles </a:t>
            </a:r>
          </a:p>
          <a:p>
            <a:r>
              <a:rPr lang="en-US" b="1" dirty="0">
                <a:latin typeface="Arial" panose="020B0604020202020204" pitchFamily="34" charset="0"/>
                <a:cs typeface="Arial" panose="020B0604020202020204" pitchFamily="34" charset="0"/>
              </a:rPr>
              <a:t>• Actively monitor student engagement and participation levels</a:t>
            </a:r>
          </a:p>
          <a:p>
            <a:endParaRPr lang="en-US" dirty="0"/>
          </a:p>
        </p:txBody>
      </p:sp>
      <p:pic>
        <p:nvPicPr>
          <p:cNvPr id="3" name="Audio 2">
            <a:hlinkClick r:id="" action="ppaction://media"/>
            <a:extLst>
              <a:ext uri="{FF2B5EF4-FFF2-40B4-BE49-F238E27FC236}">
                <a16:creationId xmlns:a16="http://schemas.microsoft.com/office/drawing/2014/main" id="{D5B4D5DB-6E25-4875-A4F2-AF851F43C4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6768929"/>
      </p:ext>
    </p:extLst>
  </p:cSld>
  <p:clrMapOvr>
    <a:masterClrMapping/>
  </p:clrMapOvr>
  <mc:AlternateContent xmlns:mc="http://schemas.openxmlformats.org/markup-compatibility/2006" xmlns:p14="http://schemas.microsoft.com/office/powerpoint/2010/main">
    <mc:Choice Requires="p14">
      <p:transition spd="slow" p14:dur="3750" advTm="46017">
        <p14:reveal/>
      </p:transition>
    </mc:Choice>
    <mc:Fallback xmlns="">
      <p:transition spd="slow" advTm="460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1389DA-09D0-47DC-B25C-4D25B2DC7B6C}"/>
              </a:ext>
            </a:extLst>
          </p:cNvPr>
          <p:cNvSpPr>
            <a:spLocks noGrp="1"/>
          </p:cNvSpPr>
          <p:nvPr>
            <p:ph type="title"/>
          </p:nvPr>
        </p:nvSpPr>
        <p:spPr>
          <a:xfrm>
            <a:off x="540988" y="540000"/>
            <a:ext cx="3977012" cy="2303213"/>
          </a:xfrm>
        </p:spPr>
        <p:txBody>
          <a:bodyPr vert="horz" lIns="91440" tIns="45720" rIns="91440" bIns="45720" rtlCol="0" anchor="ctr" anchorCtr="0">
            <a:normAutofit/>
          </a:bodyPr>
          <a:lstStyle/>
          <a:p>
            <a:pPr algn="ctr">
              <a:lnSpc>
                <a:spcPct val="90000"/>
              </a:lnSpc>
            </a:pPr>
            <a:r>
              <a:rPr lang="en-US" sz="3000" kern="1200" cap="none" spc="0" baseline="0" dirty="0">
                <a:solidFill>
                  <a:schemeClr val="tx1"/>
                </a:solidFill>
                <a:latin typeface="+mj-lt"/>
                <a:ea typeface="+mj-ea"/>
                <a:cs typeface="+mj-cs"/>
              </a:rPr>
              <a:t>Standard IV: </a:t>
            </a:r>
            <a:br>
              <a:rPr lang="en-US" sz="3000" kern="1200" cap="none" spc="0" baseline="0" dirty="0">
                <a:solidFill>
                  <a:schemeClr val="tx1"/>
                </a:solidFill>
                <a:latin typeface="+mj-lt"/>
                <a:ea typeface="+mj-ea"/>
                <a:cs typeface="+mj-cs"/>
              </a:rPr>
            </a:br>
            <a:r>
              <a:rPr lang="en-US" sz="3000" kern="1200" cap="none" spc="0" baseline="0" dirty="0">
                <a:solidFill>
                  <a:schemeClr val="tx1"/>
                </a:solidFill>
                <a:latin typeface="+mj-lt"/>
                <a:ea typeface="+mj-ea"/>
                <a:cs typeface="+mj-cs"/>
              </a:rPr>
              <a:t>Learning Environment</a:t>
            </a:r>
            <a:br>
              <a:rPr lang="en-US" sz="3000" kern="1200" cap="none" spc="0" baseline="0" dirty="0">
                <a:solidFill>
                  <a:schemeClr val="tx1"/>
                </a:solidFill>
                <a:latin typeface="+mj-lt"/>
                <a:ea typeface="+mj-ea"/>
                <a:cs typeface="+mj-cs"/>
              </a:rPr>
            </a:br>
            <a:r>
              <a:rPr lang="en-US" sz="3000" kern="1200" cap="none" spc="0" baseline="0" dirty="0">
                <a:solidFill>
                  <a:schemeClr val="tx1"/>
                </a:solidFill>
                <a:latin typeface="+mj-lt"/>
                <a:ea typeface="+mj-ea"/>
                <a:cs typeface="+mj-cs"/>
              </a:rPr>
              <a:t>Element IV. 4</a:t>
            </a:r>
            <a:br>
              <a:rPr lang="en-US" sz="3000" kern="1200" cap="none" spc="0" baseline="0" dirty="0">
                <a:solidFill>
                  <a:schemeClr val="tx1"/>
                </a:solidFill>
                <a:latin typeface="+mj-lt"/>
                <a:ea typeface="+mj-ea"/>
                <a:cs typeface="+mj-cs"/>
              </a:rPr>
            </a:br>
            <a:endParaRPr lang="en-US" sz="3000" kern="1200" cap="none" spc="0" baseline="0" dirty="0">
              <a:solidFill>
                <a:schemeClr val="tx1"/>
              </a:solidFill>
              <a:latin typeface="+mj-lt"/>
              <a:ea typeface="+mj-ea"/>
              <a:cs typeface="+mj-cs"/>
            </a:endParaRPr>
          </a:p>
        </p:txBody>
      </p:sp>
      <p:cxnSp>
        <p:nvCxnSpPr>
          <p:cNvPr id="106" name="Straight Connector 105">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BC0104B-577C-4B59-82FF-D880D700237E}"/>
              </a:ext>
            </a:extLst>
          </p:cNvPr>
          <p:cNvSpPr>
            <a:spLocks noGrp="1"/>
          </p:cNvSpPr>
          <p:nvPr>
            <p:ph type="body" sz="half" idx="2"/>
          </p:nvPr>
        </p:nvSpPr>
        <p:spPr>
          <a:xfrm>
            <a:off x="5543552" y="450000"/>
            <a:ext cx="6107460" cy="2484000"/>
          </a:xfrm>
        </p:spPr>
        <p:txBody>
          <a:bodyPr vert="horz" lIns="91440" tIns="45720" rIns="91440" bIns="45720" rtlCol="0" anchor="t">
            <a:normAutofit fontScale="70000" lnSpcReduction="20000"/>
          </a:bodyPr>
          <a:lstStyle/>
          <a:p>
            <a:pPr marL="342900" indent="-342900">
              <a:buFont typeface="Wingdings" panose="05000000000000000000" pitchFamily="2" charset="2"/>
              <a:buChar char="v"/>
            </a:pPr>
            <a:r>
              <a:rPr lang="en-US" b="1" dirty="0">
                <a:latin typeface="Arial" panose="020B0604020202020204" pitchFamily="34" charset="0"/>
                <a:cs typeface="Arial" panose="020B0604020202020204" pitchFamily="34" charset="0"/>
              </a:rPr>
              <a:t>Students have access to multiple sources of information</a:t>
            </a:r>
          </a:p>
          <a:p>
            <a:pPr marL="342900" indent="-342900">
              <a:buFont typeface="Wingdings" panose="05000000000000000000" pitchFamily="2" charset="2"/>
              <a:buChar char="v"/>
            </a:pPr>
            <a:r>
              <a:rPr lang="en-US" b="1" dirty="0">
                <a:latin typeface="Arial" panose="020B0604020202020204" pitchFamily="34" charset="0"/>
                <a:cs typeface="Arial" panose="020B0604020202020204" pitchFamily="34" charset="0"/>
              </a:rPr>
              <a:t>Students engage with multiple authentic texts</a:t>
            </a:r>
          </a:p>
          <a:p>
            <a:pPr marL="342900" indent="-342900">
              <a:buFont typeface="Wingdings" panose="05000000000000000000" pitchFamily="2" charset="2"/>
              <a:buChar char="v"/>
            </a:pPr>
            <a:r>
              <a:rPr lang="en-US" b="1" dirty="0">
                <a:latin typeface="Arial" panose="020B0604020202020204" pitchFamily="34" charset="0"/>
                <a:cs typeface="Arial" panose="020B0604020202020204" pitchFamily="34" charset="0"/>
              </a:rPr>
              <a:t>Students have access to technology</a:t>
            </a:r>
          </a:p>
          <a:p>
            <a:pPr marL="342900" indent="-342900">
              <a:buFont typeface="Wingdings" panose="05000000000000000000" pitchFamily="2" charset="2"/>
              <a:buChar char="v"/>
            </a:pPr>
            <a:r>
              <a:rPr lang="en-US" b="1" dirty="0">
                <a:latin typeface="Arial" panose="020B0604020202020204" pitchFamily="34" charset="0"/>
                <a:cs typeface="Arial" panose="020B0604020202020204" pitchFamily="34" charset="0"/>
              </a:rPr>
              <a:t>Students are provided with manipulatives as needed </a:t>
            </a:r>
          </a:p>
          <a:p>
            <a:pPr marL="342900" indent="-342900">
              <a:buFont typeface="Wingdings" panose="05000000000000000000" pitchFamily="2" charset="2"/>
              <a:buChar char="v"/>
            </a:pPr>
            <a:r>
              <a:rPr lang="en-US" b="1" dirty="0">
                <a:latin typeface="Arial" panose="020B0604020202020204" pitchFamily="34" charset="0"/>
                <a:cs typeface="Arial" panose="020B0604020202020204" pitchFamily="34" charset="0"/>
              </a:rPr>
              <a:t>Students can refer to anchor charts, exemplars, finished products to support understanding</a:t>
            </a:r>
          </a:p>
          <a:p>
            <a:endParaRPr lang="en-US" dirty="0"/>
          </a:p>
        </p:txBody>
      </p:sp>
      <p:sp useBgFill="1">
        <p:nvSpPr>
          <p:cNvPr id="108" name="Rectangle 107">
            <a:extLst>
              <a:ext uri="{FF2B5EF4-FFF2-40B4-BE49-F238E27FC236}">
                <a16:creationId xmlns:a16="http://schemas.microsoft.com/office/drawing/2014/main" id="{6FB613AD-00EA-4831-B6D3-32608400E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1"/>
            <a:ext cx="12192000" cy="3428999"/>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7" name="Content Placeholder 6" descr="Text&#10;&#10;Description automatically generated with medium confidence">
            <a:extLst>
              <a:ext uri="{FF2B5EF4-FFF2-40B4-BE49-F238E27FC236}">
                <a16:creationId xmlns:a16="http://schemas.microsoft.com/office/drawing/2014/main" id="{822F7E0B-BE65-4BBF-A793-B69344F098E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71278" y="4016374"/>
            <a:ext cx="10449795" cy="2298955"/>
          </a:xfrm>
          <a:prstGeom prst="rect">
            <a:avLst/>
          </a:prstGeom>
        </p:spPr>
      </p:pic>
      <p:pic>
        <p:nvPicPr>
          <p:cNvPr id="3" name="Audio 2">
            <a:hlinkClick r:id="" action="ppaction://media"/>
            <a:extLst>
              <a:ext uri="{FF2B5EF4-FFF2-40B4-BE49-F238E27FC236}">
                <a16:creationId xmlns:a16="http://schemas.microsoft.com/office/drawing/2014/main" id="{1CA714DB-78CA-46D3-BA3F-AB33481F72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2903017"/>
      </p:ext>
    </p:extLst>
  </p:cSld>
  <p:clrMapOvr>
    <a:masterClrMapping/>
  </p:clrMapOvr>
  <mc:AlternateContent xmlns:mc="http://schemas.openxmlformats.org/markup-compatibility/2006" xmlns:p14="http://schemas.microsoft.com/office/powerpoint/2010/main">
    <mc:Choice Requires="p14">
      <p:transition spd="slow" p14:dur="3750" advTm="48353">
        <p14:reveal/>
      </p:transition>
    </mc:Choice>
    <mc:Fallback xmlns="">
      <p:transition spd="slow" advTm="483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
</p:tagLst>
</file>

<file path=ppt/theme/theme1.xml><?xml version="1.0" encoding="utf-8"?>
<a:theme xmlns:a="http://schemas.openxmlformats.org/drawingml/2006/main" name="FrostyVTI">
  <a:themeElements>
    <a:clrScheme name="AnalogousFromDarkSeedLeftStep">
      <a:dk1>
        <a:srgbClr val="000000"/>
      </a:dk1>
      <a:lt1>
        <a:srgbClr val="FFFFFF"/>
      </a:lt1>
      <a:dk2>
        <a:srgbClr val="412425"/>
      </a:dk2>
      <a:lt2>
        <a:srgbClr val="E6E2E8"/>
      </a:lt2>
      <a:accent1>
        <a:srgbClr val="53B620"/>
      </a:accent1>
      <a:accent2>
        <a:srgbClr val="89AE13"/>
      </a:accent2>
      <a:accent3>
        <a:srgbClr val="B99E21"/>
      </a:accent3>
      <a:accent4>
        <a:srgbClr val="D56417"/>
      </a:accent4>
      <a:accent5>
        <a:srgbClr val="E7292B"/>
      </a:accent5>
      <a:accent6>
        <a:srgbClr val="D51768"/>
      </a:accent6>
      <a:hlink>
        <a:srgbClr val="BF533F"/>
      </a:hlink>
      <a:folHlink>
        <a:srgbClr val="7F7F7F"/>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docProps/app.xml><?xml version="1.0" encoding="utf-8"?>
<Properties xmlns="http://schemas.openxmlformats.org/officeDocument/2006/extended-properties" xmlns:vt="http://schemas.openxmlformats.org/officeDocument/2006/docPropsVTypes">
  <Template>office theme</Template>
  <TotalTime>434</TotalTime>
  <Words>1034</Words>
  <Application>Microsoft Office PowerPoint</Application>
  <PresentationFormat>Widescreen</PresentationFormat>
  <Paragraphs>98</Paragraphs>
  <Slides>12</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Avenir Next LT Pro</vt:lpstr>
      <vt:lpstr>Goudy Old Style</vt:lpstr>
      <vt:lpstr>Open Sans</vt:lpstr>
      <vt:lpstr>Wingdings</vt:lpstr>
      <vt:lpstr>FrostyVTI</vt:lpstr>
      <vt:lpstr>Quality Instruction for All Students and  How can we  Achieve it </vt:lpstr>
      <vt:lpstr>Standard III: Instructional Practice Element III. 1</vt:lpstr>
      <vt:lpstr>Standard III: Instructional Practice Element III. 1 </vt:lpstr>
      <vt:lpstr>Standard III: Instructional Practice Element III. 2 </vt:lpstr>
      <vt:lpstr>Standard III: Instructional Practice Element III. 3 </vt:lpstr>
      <vt:lpstr>Standard III:  Instructional Practice Element III. 4 </vt:lpstr>
      <vt:lpstr>Standard III: Instructional Practice Element III. 6 </vt:lpstr>
      <vt:lpstr>Standard IV:  Learning Environment Element IV. 3 </vt:lpstr>
      <vt:lpstr>Standard IV:  Learning Environment Element IV. 4 </vt:lpstr>
      <vt:lpstr>Standard V: Assessment for Learning Element V. 2 </vt:lpstr>
      <vt:lpstr>Rigor and  Relevance Framework </vt:lpstr>
      <vt:lpstr>Additional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Pineda, Michelle</dc:creator>
  <cp:lastModifiedBy>Ranieri, Daniela</cp:lastModifiedBy>
  <cp:revision>65</cp:revision>
  <dcterms:created xsi:type="dcterms:W3CDTF">2022-01-06T18:08:19Z</dcterms:created>
  <dcterms:modified xsi:type="dcterms:W3CDTF">2023-01-31T20:56:18Z</dcterms:modified>
</cp:coreProperties>
</file>